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3.xml" ContentType="application/vnd.openxmlformats-officedocument.drawingml.char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4.xml" ContentType="application/vnd.openxmlformats-officedocument.drawingml.chart+xml"/>
  <Override PartName="/ppt/theme/theme6.xml" ContentType="application/vnd.openxmlformats-officedocument.theme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2" r:id="rId5"/>
    <p:sldMasterId id="2147483700" r:id="rId6"/>
    <p:sldMasterId id="2147483764" r:id="rId7"/>
    <p:sldMasterId id="2147483825" r:id="rId8"/>
  </p:sldMasterIdLst>
  <p:notesMasterIdLst>
    <p:notesMasterId r:id="rId22"/>
  </p:notesMasterIdLst>
  <p:handoutMasterIdLst>
    <p:handoutMasterId r:id="rId23"/>
  </p:handoutMasterIdLst>
  <p:sldIdLst>
    <p:sldId id="327" r:id="rId9"/>
    <p:sldId id="785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795" r:id="rId18"/>
    <p:sldId id="796" r:id="rId19"/>
    <p:sldId id="797" r:id="rId20"/>
    <p:sldId id="777" r:id="rId21"/>
  </p:sldIdLst>
  <p:sldSz cx="12192000" cy="6858000"/>
  <p:notesSz cx="6797675" cy="992663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Rita Pereira" initials="ARP" lastIdx="3" clrIdx="0">
    <p:extLst>
      <p:ext uri="{19B8F6BF-5375-455C-9EA6-DF929625EA0E}">
        <p15:presenceInfo xmlns:p15="http://schemas.microsoft.com/office/powerpoint/2012/main" userId="S-1-5-21-2915997116-4131603029-1789207793-454459" providerId="AD"/>
      </p:ext>
    </p:extLst>
  </p:cmAuthor>
  <p:cmAuthor id="2" name="Julia Turon i Loren" initials="JTiL" lastIdx="1" clrIdx="1">
    <p:extLst>
      <p:ext uri="{19B8F6BF-5375-455C-9EA6-DF929625EA0E}">
        <p15:presenceInfo xmlns:p15="http://schemas.microsoft.com/office/powerpoint/2012/main" userId="S-1-5-21-2915997116-4131603029-1789207793-305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61"/>
    <a:srgbClr val="34348A"/>
    <a:srgbClr val="42A62A"/>
    <a:srgbClr val="F82288"/>
    <a:srgbClr val="62C4DD"/>
    <a:srgbClr val="FFC000"/>
    <a:srgbClr val="3F85C1"/>
    <a:srgbClr val="004494"/>
    <a:srgbClr val="D9EAFC"/>
    <a:srgbClr val="76C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2"/>
      </p:cViewPr>
      <p:guideLst>
        <p:guide orient="horz" pos="2160"/>
        <p:guide pos="38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CC1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EE9-4624-808B-9D544938BA2D}"/>
              </c:ext>
            </c:extLst>
          </c:dPt>
          <c:dPt>
            <c:idx val="1"/>
            <c:bubble3D val="0"/>
            <c:spPr>
              <a:solidFill>
                <a:srgbClr val="CF355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EE9-4624-808B-9D544938BA2D}"/>
              </c:ext>
            </c:extLst>
          </c:dPt>
          <c:dPt>
            <c:idx val="2"/>
            <c:bubble3D val="0"/>
            <c:spPr>
              <a:solidFill>
                <a:srgbClr val="C04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EE9-4624-808B-9D544938BA2D}"/>
              </c:ext>
            </c:extLst>
          </c:dPt>
          <c:dPt>
            <c:idx val="3"/>
            <c:bubble3D val="0"/>
            <c:spPr>
              <a:solidFill>
                <a:srgbClr val="3F85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EE9-4624-808B-9D544938BA2D}"/>
              </c:ext>
            </c:extLst>
          </c:dPt>
          <c:dPt>
            <c:idx val="4"/>
            <c:bubble3D val="0"/>
            <c:spPr>
              <a:solidFill>
                <a:srgbClr val="76B86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EE9-4624-808B-9D544938BA2D}"/>
              </c:ext>
            </c:extLst>
          </c:dPt>
          <c:dPt>
            <c:idx val="5"/>
            <c:bubble3D val="0"/>
            <c:spPr>
              <a:solidFill>
                <a:srgbClr val="EE80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EE9-4624-808B-9D544938BA2D}"/>
              </c:ext>
            </c:extLst>
          </c:dPt>
          <c:cat>
            <c:strRef>
              <c:f>Sheet1!$A$2:$A$7</c:f>
              <c:strCache>
                <c:ptCount val="6"/>
                <c:pt idx="0">
                  <c:v>Action A</c:v>
                </c:pt>
                <c:pt idx="1">
                  <c:v>Action B</c:v>
                </c:pt>
                <c:pt idx="2">
                  <c:v>Action C</c:v>
                </c:pt>
                <c:pt idx="3">
                  <c:v>Action D</c:v>
                </c:pt>
                <c:pt idx="4">
                  <c:v>Action E</c:v>
                </c:pt>
                <c:pt idx="5">
                  <c:v>Action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E9-4624-808B-9D544938B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EC Square Sans Pro" panose="020B05060400000200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C1C03-7BF9-4393-BC78-AF752BB17C43}" type="datetimeFigureOut">
              <a:rPr lang="en-US" smtClean="0"/>
              <a:t>2022-03-30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5419-D151-4D24-8391-5FF0D7AB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7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53A2-6E0B-47CA-8252-FBBF25A7B0BD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922D-2E6D-4341-A124-EEA7A7A51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922D-2E6D-4341-A124-EEA7A7A518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6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4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2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  <a:prstGeom prst="rect">
            <a:avLst/>
          </a:prstGeo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 lang="en-US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2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 anchor="b"/>
          <a:lstStyle>
            <a:lvl1pPr>
              <a:defRPr sz="900" b="0" i="1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9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268761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624417" y="2276476"/>
            <a:ext cx="5376333" cy="3673475"/>
          </a:xfrm>
          <a:prstGeom prst="rect">
            <a:avLst/>
          </a:prstGeom>
        </p:spPr>
        <p:txBody>
          <a:bodyPr/>
          <a:lstStyle>
            <a:lvl1pPr>
              <a:defRPr lang="fr-FR" sz="1900" i="0" dirty="0" smtClean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192011" y="2276873"/>
            <a:ext cx="5376333" cy="3673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8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78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9289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9289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624417" y="3213100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6192011" y="3212976"/>
            <a:ext cx="5376333" cy="2736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0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624418" y="2276873"/>
            <a:ext cx="10943167" cy="3600053"/>
          </a:xfrm>
          <a:prstGeom prst="rect">
            <a:avLst/>
          </a:prstGeom>
        </p:spPr>
        <p:txBody>
          <a:bodyPr/>
          <a:lstStyle>
            <a:lvl1pPr marL="342900" indent="-342900">
              <a:defRPr lang="fr-FR" sz="1900" i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6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624418" y="2276872"/>
            <a:ext cx="10943167" cy="367307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79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2736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04865"/>
            <a:ext cx="4011084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4656667" y="2205039"/>
            <a:ext cx="7008284" cy="388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Quatrième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7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81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53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1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19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5310" y="258240"/>
            <a:ext cx="120138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33403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2717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59168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1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5310" y="258240"/>
            <a:ext cx="120138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77294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graphicFrame>
        <p:nvGraphicFramePr>
          <p:cNvPr id="2" name="Chart 1"/>
          <p:cNvGraphicFramePr/>
          <p:nvPr userDrawn="1"/>
        </p:nvGraphicFramePr>
        <p:xfrm>
          <a:off x="425371" y="2061974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logo_ce-en-neg-quadri_ligthgre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5310" y="258240"/>
            <a:ext cx="120138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84829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24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6980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19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517966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03444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1" y="2061974"/>
          <a:ext cx="11341264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24363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1" y="2061974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90340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24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785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945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19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04089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45450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1" y="2061974"/>
          <a:ext cx="11341264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55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 userDrawn="1"/>
        </p:nvGraphicFramePr>
        <p:xfrm>
          <a:off x="425371" y="2061974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890577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olid Blue">
    <p:bg>
      <p:bgPr>
        <a:solidFill>
          <a:srgbClr val="3F8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208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olid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wirl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9" y="-533867"/>
            <a:ext cx="3738564" cy="366117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2362" y="2629"/>
            <a:ext cx="12187279" cy="8903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595937" y="1785938"/>
            <a:ext cx="6191251" cy="402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416721" y="5362263"/>
            <a:ext cx="11358564" cy="89296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>
                <a:solidFill>
                  <a:srgbClr val="8F8F8F">
                    <a:lumOff val="44000"/>
                  </a:srgbClr>
                </a:solidFill>
              </a:rPr>
              <a:pPr/>
              <a:t>‹#›</a:t>
            </a:fld>
            <a:endParaRPr lang="en-GB">
              <a:solidFill>
                <a:srgbClr val="8F8F8F">
                  <a:lumOff val="44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2997"/>
            <a:ext cx="1800197" cy="13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753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416719" y="2035969"/>
            <a:ext cx="11358563" cy="401835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0022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500045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750067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1000089">
              <a:lnSpc>
                <a:spcPct val="13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8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5310" y="258240"/>
            <a:ext cx="120138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13370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3988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10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425371" y="2061974"/>
          <a:ext cx="11341266" cy="394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solidFill>
                            <a:schemeClr val="bg1"/>
                          </a:solidFill>
                          <a:latin typeface="EC Square Sans Pro" panose="020B0506040000020004" pitchFamily="34" charset="0"/>
                        </a:rPr>
                        <a:t>Column</a:t>
                      </a:r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r>
                        <a:rPr lang="fr-BE" sz="1700" b="1" cap="all" spc="300" baseline="0">
                          <a:latin typeface="EC Square Sans Pro" panose="020B0506040000020004" pitchFamily="34" charset="0"/>
                        </a:rPr>
                        <a:t>Row</a:t>
                      </a:r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38">
                <a:tc>
                  <a:txBody>
                    <a:bodyPr/>
                    <a:lstStyle/>
                    <a:p>
                      <a:pPr algn="ctr"/>
                      <a:endParaRPr lang="en-GB" sz="1700" b="1" cap="all" spc="300" baseline="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12700" cmpd="sng">
                      <a:noFill/>
                    </a:lnL>
                    <a:lnR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>
                        <a:latin typeface="EC Square Sans Pro" panose="020B0506040000020004" pitchFamily="34" charset="0"/>
                      </a:endParaRPr>
                    </a:p>
                  </a:txBody>
                  <a:tcPr marL="85725" marR="85725" marT="32147" marB="32147" anchor="ctr">
                    <a:lnL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F85C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logo_ce-en-neg-quadri_ligth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5310" y="258240"/>
            <a:ext cx="120138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253011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16719" y="1143002"/>
            <a:ext cx="11358563" cy="892969"/>
          </a:xfrm>
          <a:prstGeom prst="rect">
            <a:avLst/>
          </a:prstGeom>
        </p:spPr>
        <p:txBody>
          <a:bodyPr anchor="ctr"/>
          <a:lstStyle>
            <a:lvl1pPr indent="0">
              <a:defRPr sz="2953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108531" y="6340078"/>
            <a:ext cx="666751" cy="28315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‹#›</a:t>
            </a:fld>
            <a:endParaRPr lang="en-GB">
              <a:solidFill>
                <a:srgbClr val="00449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graphicFrame>
        <p:nvGraphicFramePr>
          <p:cNvPr id="2" name="Chart 1"/>
          <p:cNvGraphicFramePr/>
          <p:nvPr userDrawn="1"/>
        </p:nvGraphicFramePr>
        <p:xfrm>
          <a:off x="425371" y="2061974"/>
          <a:ext cx="11354809" cy="39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logo_ce-en-neg-quadri_ligthgree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5310" y="258240"/>
            <a:ext cx="120138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90432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BB59E6E-B967-488E-B209-8B7FA0D7AF99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CDD1B-50E0-44E8-82B7-F85F69F6D40C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7600" b="1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4" y="6457950"/>
            <a:ext cx="81068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06388"/>
            <a:ext cx="216111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22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28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4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40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7"/>
            <a:ext cx="12192000" cy="6833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8629"/>
            <a:ext cx="12192000" cy="113030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2" y="311656"/>
            <a:ext cx="2112235" cy="1102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1839" y="6639966"/>
            <a:ext cx="901836" cy="227276"/>
          </a:xfrm>
          <a:prstGeom prst="rect">
            <a:avLst/>
          </a:prstGeom>
          <a:solidFill>
            <a:srgbClr val="102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 fontAlgn="base">
              <a:spcBef>
                <a:spcPct val="0"/>
              </a:spcBef>
              <a:spcAft>
                <a:spcPct val="0"/>
              </a:spcAft>
            </a:pPr>
            <a:endParaRPr lang="en-GB" sz="1800" b="1">
              <a:solidFill>
                <a:srgbClr val="102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772949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19" y="5357813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19" y="4464845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1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738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19" y="5357813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19" y="4464845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1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896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7" r:id="rId6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19" y="5357813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19" y="4464845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1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7652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1" r:id="rId6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Diapositiva de think-cell" r:id="rId10" imgW="270" imgH="270" progId="TCLayout.ActiveDocument.1">
                  <p:embed/>
                </p:oleObj>
              </mc:Choice>
              <mc:Fallback>
                <p:oleObj name="Diapositiva de think-cell" r:id="rId10" imgW="270" imgH="270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watermark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" y="-535781"/>
            <a:ext cx="3738563" cy="366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16719" y="5357813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/>
          <a:lstStyle/>
          <a:p>
            <a:r>
              <a:rPr lang="en-GB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6719" y="4464845"/>
            <a:ext cx="11358563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b"/>
          <a:lstStyle/>
          <a:p>
            <a:r>
              <a:rPr lang="en-GB"/>
              <a:t>Body Level One</a:t>
            </a:r>
          </a:p>
          <a:p>
            <a:pPr lvl="1"/>
            <a:r>
              <a:rPr lang="en-GB"/>
              <a:t>Body Level Two</a:t>
            </a:r>
          </a:p>
          <a:p>
            <a:pPr lvl="2"/>
            <a:r>
              <a:rPr lang="en-GB"/>
              <a:t>Body Level Three</a:t>
            </a:r>
          </a:p>
          <a:p>
            <a:pPr lvl="3"/>
            <a:r>
              <a:rPr lang="en-GB"/>
              <a:t>Body Level Four</a:t>
            </a:r>
          </a:p>
          <a:p>
            <a:pPr lvl="4"/>
            <a:r>
              <a:rPr lang="en-GB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08531" y="6338888"/>
            <a:ext cx="666751" cy="283152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>
            <a:spAutoFit/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en-GB" b="1" smtClean="0">
                <a:solidFill>
                  <a:srgbClr val="FFD624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5587010" y="6650576"/>
            <a:ext cx="734397" cy="226470"/>
          </a:xfrm>
          <a:prstGeom prst="rect">
            <a:avLst/>
          </a:prstGeom>
          <a:solidFill>
            <a:srgbClr val="76B861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F8F8F">
                    <a:lumOff val="44000"/>
                  </a:srgbClr>
                </a:solidFill>
              </a:defRPr>
            </a:pPr>
            <a:endParaRPr lang="en-GB" sz="1687" b="1">
              <a:solidFill>
                <a:srgbClr val="8F8F8F">
                  <a:lumOff val="44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63" y="2629"/>
            <a:ext cx="12199184" cy="890340"/>
          </a:xfrm>
          <a:prstGeom prst="rect">
            <a:avLst/>
          </a:prstGeom>
          <a:solidFill>
            <a:srgbClr val="3F85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21457" fontAlgn="base">
              <a:spcBef>
                <a:spcPct val="0"/>
              </a:spcBef>
              <a:spcAft>
                <a:spcPct val="0"/>
              </a:spcAft>
              <a:defRPr sz="2400"/>
            </a:pPr>
            <a:endParaRPr lang="en-GB" sz="1687" b="1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9" name="logo_ce-en-neg-quadri_ligthgre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751" y="258240"/>
            <a:ext cx="1714500" cy="89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635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2" r:id="rId6"/>
  </p:sldLayoutIdLst>
  <p:transition spd="med"/>
  <p:hf hdr="0" ftr="0" dt="0"/>
  <p:txStyles>
    <p:titleStyle>
      <a:lvl1pPr marL="0" marR="0" indent="223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all" spc="0" baseline="0">
          <a:ln>
            <a:noFill/>
          </a:ln>
          <a:solidFill>
            <a:srgbClr val="76B861"/>
          </a:solidFill>
          <a:uFillTx/>
          <a:latin typeface="EC Square Sans Pro" panose="020B0506040000020004" pitchFamily="34" charset="0"/>
          <a:ea typeface="Verdana"/>
          <a:cs typeface="Verdana"/>
          <a:sym typeface="Verdana"/>
        </a:defRPr>
      </a:lvl1pPr>
      <a:lvl2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252255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573712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895169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216627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538084" algn="l" defTabSz="64291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37" b="1" i="0" u="none" strike="noStrike" cap="none" spc="0" baseline="0">
          <a:ln>
            <a:noFill/>
          </a:ln>
          <a:solidFill>
            <a:srgbClr val="7CC19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1pPr>
      <a:lvl2pPr marL="0" marR="0" indent="1607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2pPr>
      <a:lvl3pPr marL="0" marR="0" indent="321457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3pPr>
      <a:lvl4pPr marL="0" marR="0" indent="482186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4pPr>
      <a:lvl5pPr marL="0" marR="0" indent="642915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3F85C1"/>
          </a:solidFill>
          <a:uFillTx/>
          <a:latin typeface="EC Square Sans Pro" panose="020B0506040000020004" pitchFamily="34" charset="0"/>
          <a:ea typeface="EC Square Sans Pro" panose="020B0506040000020004" pitchFamily="34" charset="0"/>
          <a:cs typeface="Arial"/>
          <a:sym typeface="Arial"/>
        </a:defRPr>
      </a:lvl5pPr>
      <a:lvl6pPr marL="0" marR="0" indent="803643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64372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25101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285829" algn="l" defTabSz="642915" eaLnBrk="1" latinLnBrk="0" hangingPunct="1">
        <a:lnSpc>
          <a:spcPct val="100000"/>
        </a:lnSpc>
        <a:spcBef>
          <a:spcPts val="422"/>
        </a:spcBef>
        <a:spcAft>
          <a:spcPts val="0"/>
        </a:spcAft>
        <a:buClrTx/>
        <a:buSzTx/>
        <a:buFontTx/>
        <a:buNone/>
        <a:tabLst/>
        <a:defRPr sz="1969" b="0" i="0" u="none" strike="noStrike" cap="none" spc="0" baseline="0">
          <a:ln>
            <a:noFill/>
          </a:ln>
          <a:solidFill>
            <a:srgbClr val="00449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32145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642915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964372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28582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607287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928744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2250201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2571659" algn="r" defTabSz="64291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4895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Diapositiva de think-cell" r:id="rId5" imgW="395" imgH="394" progId="TCLayout.ActiveDocument.1">
                  <p:embed/>
                </p:oleObj>
              </mc:Choice>
              <mc:Fallback>
                <p:oleObj name="Diapositiva de think-cell" r:id="rId5" imgW="395" imgH="394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9953"/>
            <a:ext cx="12192000" cy="582930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68" y="118199"/>
            <a:ext cx="1036956" cy="720000"/>
          </a:xfrm>
          <a:prstGeom prst="rect">
            <a:avLst/>
          </a:prstGeom>
        </p:spPr>
      </p:pic>
      <p:sp>
        <p:nvSpPr>
          <p:cNvPr id="9" name="Rectángulo 8"/>
          <p:cNvSpPr>
            <a:spLocks/>
          </p:cNvSpPr>
          <p:nvPr/>
        </p:nvSpPr>
        <p:spPr>
          <a:xfrm>
            <a:off x="1" y="2885450"/>
            <a:ext cx="9515957" cy="1712497"/>
          </a:xfrm>
          <a:prstGeom prst="rect">
            <a:avLst/>
          </a:prstGeom>
          <a:solidFill>
            <a:srgbClr val="FFFFFF">
              <a:alpha val="72941"/>
            </a:srgbClr>
          </a:solidFill>
          <a:ln w="25400" cap="flat">
            <a:noFill/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431099" y="3263936"/>
            <a:ext cx="10736002" cy="195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 anchor="t"/>
          <a:lstStyle>
            <a:lvl1pPr marL="0" marR="0" indent="0" algn="l" defTabSz="642915" eaLnBrk="1" latinLnBrk="0" hangingPunct="1">
              <a:lnSpc>
                <a:spcPct val="13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3F85C1"/>
                </a:solidFill>
                <a:uFillTx/>
                <a:latin typeface="Arial" panose="020B0604020202020204" pitchFamily="34" charset="0"/>
                <a:ea typeface="EC Square Sans Pro" panose="020B0506040000020004" pitchFamily="34" charset="0"/>
                <a:cs typeface="Arial" panose="020B0604020202020204" pitchFamily="34" charset="0"/>
                <a:sym typeface="Arial"/>
              </a:defRPr>
            </a:lvl1pPr>
            <a:lvl2pPr marL="0" marR="0" indent="250022" algn="l" defTabSz="642915" eaLnBrk="1" latinLnBrk="0" hangingPunct="1">
              <a:lnSpc>
                <a:spcPct val="13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3F85C1"/>
                </a:solidFill>
                <a:uFillTx/>
                <a:latin typeface="Arial" panose="020B0604020202020204" pitchFamily="34" charset="0"/>
                <a:ea typeface="EC Square Sans Pro" panose="020B0506040000020004" pitchFamily="34" charset="0"/>
                <a:cs typeface="Arial" panose="020B0604020202020204" pitchFamily="34" charset="0"/>
                <a:sym typeface="Arial"/>
              </a:defRPr>
            </a:lvl2pPr>
            <a:lvl3pPr marL="0" marR="0" indent="500045" algn="l" defTabSz="642915" eaLnBrk="1" latinLnBrk="0" hangingPunct="1">
              <a:lnSpc>
                <a:spcPct val="13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3F85C1"/>
                </a:solidFill>
                <a:uFillTx/>
                <a:latin typeface="Arial" panose="020B0604020202020204" pitchFamily="34" charset="0"/>
                <a:ea typeface="EC Square Sans Pro" panose="020B0506040000020004" pitchFamily="34" charset="0"/>
                <a:cs typeface="Arial" panose="020B0604020202020204" pitchFamily="34" charset="0"/>
                <a:sym typeface="Arial"/>
              </a:defRPr>
            </a:lvl3pPr>
            <a:lvl4pPr marL="0" marR="0" indent="750067" algn="l" defTabSz="642915" eaLnBrk="1" latinLnBrk="0" hangingPunct="1">
              <a:lnSpc>
                <a:spcPct val="13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3F85C1"/>
                </a:solidFill>
                <a:uFillTx/>
                <a:latin typeface="Arial" panose="020B0604020202020204" pitchFamily="34" charset="0"/>
                <a:ea typeface="EC Square Sans Pro" panose="020B0506040000020004" pitchFamily="34" charset="0"/>
                <a:cs typeface="Arial" panose="020B0604020202020204" pitchFamily="34" charset="0"/>
                <a:sym typeface="Arial"/>
              </a:defRPr>
            </a:lvl4pPr>
            <a:lvl5pPr marL="0" marR="0" indent="1000089" algn="l" defTabSz="642915" eaLnBrk="1" latinLnBrk="0" hangingPunct="1">
              <a:lnSpc>
                <a:spcPct val="13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3F85C1"/>
                </a:solidFill>
                <a:uFillTx/>
                <a:latin typeface="Arial" panose="020B0604020202020204" pitchFamily="34" charset="0"/>
                <a:ea typeface="EC Square Sans Pro" panose="020B0506040000020004" pitchFamily="34" charset="0"/>
                <a:cs typeface="Arial" panose="020B0604020202020204" pitchFamily="34" charset="0"/>
                <a:sym typeface="Arial"/>
              </a:defRPr>
            </a:lvl5pPr>
            <a:lvl6pPr marL="0" marR="0" indent="803643" algn="l" defTabSz="642915" eaLnBrk="1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00449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64372" algn="l" defTabSz="642915" eaLnBrk="1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00449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125101" algn="l" defTabSz="642915" eaLnBrk="1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00449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285829" algn="l" defTabSz="642915" eaLnBrk="1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69" b="0" i="0" u="none" strike="noStrike" cap="none" spc="0" baseline="0">
                <a:ln>
                  <a:noFill/>
                </a:ln>
                <a:solidFill>
                  <a:srgbClr val="00449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Europass - </a:t>
            </a:r>
            <a:r>
              <a:rPr lang="en-US" sz="3200" b="1" kern="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VocBench</a:t>
            </a:r>
            <a:r>
              <a:rPr lang="en-US" sz="32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practice</a:t>
            </a:r>
            <a:endParaRPr lang="en-US" sz="18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March 2022</a:t>
            </a:r>
            <a:endParaRPr lang="en-GB" sz="18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381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E0B9C-85C9-47F3-B7D3-730D8E71DF14}"/>
              </a:ext>
            </a:extLst>
          </p:cNvPr>
          <p:cNvSpPr txBox="1"/>
          <p:nvPr/>
        </p:nvSpPr>
        <p:spPr>
          <a:xfrm>
            <a:off x="1479755" y="3010425"/>
            <a:ext cx="9232490" cy="837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err="1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VocBench</a:t>
            </a: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 Use-case: </a:t>
            </a:r>
            <a:r>
              <a:rPr kumimoji="0" lang="fr-FR" sz="4800" b="0" i="0" u="none" strike="noStrike" cap="none" spc="0" normalizeH="0" baseline="0" dirty="0" err="1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Benefits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4494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73887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05B4-1DF8-4161-9330-90713713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VocBench</a:t>
            </a:r>
            <a:r>
              <a:rPr lang="en-US" dirty="0"/>
              <a:t> Use-case: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43712-4441-41F0-A5CA-377B124B3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VocBench</a:t>
            </a:r>
            <a:r>
              <a:rPr lang="en-US" sz="1800" dirty="0"/>
              <a:t> service meet the needs for management of Europass vocabularies: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/>
              <a:t>             - Editing environment with manual and import editing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/>
              <a:t>             - Automated validation and publication of the results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service offers both: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/>
              <a:t>             - </a:t>
            </a:r>
            <a:r>
              <a:rPr lang="en-GB" sz="1800" b="1" dirty="0"/>
              <a:t>Standardisation</a:t>
            </a:r>
            <a:r>
              <a:rPr lang="en-GB" sz="1800" dirty="0"/>
              <a:t> of the produced information: fixed namespace for Business collections and LOD</a:t>
            </a:r>
            <a:br>
              <a:rPr lang="en-GB" sz="1800" dirty="0"/>
            </a:br>
            <a:r>
              <a:rPr lang="en-GB" sz="1800" dirty="0"/>
              <a:t>               practices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/>
              <a:t>             - </a:t>
            </a:r>
            <a:r>
              <a:rPr lang="en-GB" sz="1800" b="1" dirty="0"/>
              <a:t>Flexible workflow</a:t>
            </a:r>
            <a:r>
              <a:rPr lang="en-GB" sz="1800" dirty="0"/>
              <a:t>: allowing the creation of new lists within the collection as needed, as well as</a:t>
            </a:r>
            <a:br>
              <a:rPr lang="en-GB" sz="1800" dirty="0"/>
            </a:br>
            <a:r>
              <a:rPr lang="en-GB" sz="1800" dirty="0"/>
              <a:t>               editing existing 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2832-6430-4AB1-9685-7E7DF9787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615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05B4-1DF8-4161-9330-90713713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VocBench</a:t>
            </a:r>
            <a:r>
              <a:rPr lang="en-US" dirty="0"/>
              <a:t> Use-case: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43712-4441-41F0-A5CA-377B124B3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EU Vocabularies and Cellar furthermore offer a strong publication pipeline of Europass vocabularies: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/>
              <a:t>             - </a:t>
            </a:r>
            <a:r>
              <a:rPr lang="en-GB" sz="1800" dirty="0" err="1"/>
              <a:t>Dereferenceability</a:t>
            </a:r>
            <a:r>
              <a:rPr lang="en-GB" sz="1800" dirty="0"/>
              <a:t> of URIs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/>
              <a:t>             - SPARQL endpoint of the publication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/>
              <a:t>             - Clear </a:t>
            </a:r>
            <a:r>
              <a:rPr lang="en-US" sz="1800" dirty="0"/>
              <a:t>source of truth of the data for different services within the Europass</a:t>
            </a:r>
          </a:p>
          <a:p>
            <a:pPr lvl="1" indent="0">
              <a:lnSpc>
                <a:spcPct val="150000"/>
              </a:lnSpc>
            </a:pPr>
            <a:r>
              <a:rPr lang="en-US" sz="1800" dirty="0"/>
              <a:t>             - Versioning of the controlled vocabularies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2832-6430-4AB1-9685-7E7DF9787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334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1017" y="2060755"/>
            <a:ext cx="888248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76B861"/>
              </a:buClr>
            </a:pPr>
            <a:r>
              <a:rPr lang="en-GB" sz="6600" b="1" dirty="0">
                <a:solidFill>
                  <a:srgbClr val="76B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>
              <a:spcBef>
                <a:spcPts val="600"/>
              </a:spcBef>
              <a:buClr>
                <a:srgbClr val="76B861"/>
              </a:buClr>
            </a:pPr>
            <a:endParaRPr lang="en-GB" sz="4000" b="1" dirty="0">
              <a:solidFill>
                <a:srgbClr val="76B8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04494"/>
                </a:solidFill>
              </a:rPr>
              <a:pPr/>
              <a:t>13</a:t>
            </a:fld>
            <a:endParaRPr lang="en-GB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329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E0B9C-85C9-47F3-B7D3-730D8E71DF14}"/>
              </a:ext>
            </a:extLst>
          </p:cNvPr>
          <p:cNvSpPr txBox="1"/>
          <p:nvPr/>
        </p:nvSpPr>
        <p:spPr>
          <a:xfrm>
            <a:off x="1479755" y="3010425"/>
            <a:ext cx="9232490" cy="837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Background: Europass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4494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14077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05B4-1DF8-4161-9330-90713713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Europass: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2832-6430-4AB1-9685-7E7DF9787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reeform 35">
            <a:extLst>
              <a:ext uri="{FF2B5EF4-FFF2-40B4-BE49-F238E27FC236}">
                <a16:creationId xmlns:a16="http://schemas.microsoft.com/office/drawing/2014/main" id="{8AA41477-D2F3-43FF-9539-4F1610BE10B2}"/>
              </a:ext>
            </a:extLst>
          </p:cNvPr>
          <p:cNvSpPr>
            <a:spLocks/>
          </p:cNvSpPr>
          <p:nvPr/>
        </p:nvSpPr>
        <p:spPr bwMode="auto">
          <a:xfrm>
            <a:off x="3195352" y="3553010"/>
            <a:ext cx="2470188" cy="2362166"/>
          </a:xfrm>
          <a:custGeom>
            <a:avLst/>
            <a:gdLst>
              <a:gd name="T0" fmla="*/ 3128 w 3427"/>
              <a:gd name="T1" fmla="*/ 1726 h 3429"/>
              <a:gd name="T2" fmla="*/ 3299 w 3427"/>
              <a:gd name="T3" fmla="*/ 1697 h 3429"/>
              <a:gd name="T4" fmla="*/ 3422 w 3427"/>
              <a:gd name="T5" fmla="*/ 1494 h 3429"/>
              <a:gd name="T6" fmla="*/ 3388 w 3427"/>
              <a:gd name="T7" fmla="*/ 1241 h 3429"/>
              <a:gd name="T8" fmla="*/ 3269 w 3427"/>
              <a:gd name="T9" fmla="*/ 1069 h 3429"/>
              <a:gd name="T10" fmla="*/ 3082 w 3427"/>
              <a:gd name="T11" fmla="*/ 978 h 3429"/>
              <a:gd name="T12" fmla="*/ 2973 w 3427"/>
              <a:gd name="T13" fmla="*/ 993 h 3429"/>
              <a:gd name="T14" fmla="*/ 2728 w 3427"/>
              <a:gd name="T15" fmla="*/ 1092 h 3429"/>
              <a:gd name="T16" fmla="*/ 2531 w 3427"/>
              <a:gd name="T17" fmla="*/ 1074 h 3429"/>
              <a:gd name="T18" fmla="*/ 2451 w 3427"/>
              <a:gd name="T19" fmla="*/ 919 h 3429"/>
              <a:gd name="T20" fmla="*/ 2482 w 3427"/>
              <a:gd name="T21" fmla="*/ 547 h 3429"/>
              <a:gd name="T22" fmla="*/ 2481 w 3427"/>
              <a:gd name="T23" fmla="*/ 95 h 3429"/>
              <a:gd name="T24" fmla="*/ 1885 w 3427"/>
              <a:gd name="T25" fmla="*/ 2 h 3429"/>
              <a:gd name="T26" fmla="*/ 1704 w 3427"/>
              <a:gd name="T27" fmla="*/ 41 h 3429"/>
              <a:gd name="T28" fmla="*/ 1682 w 3427"/>
              <a:gd name="T29" fmla="*/ 137 h 3429"/>
              <a:gd name="T30" fmla="*/ 1775 w 3427"/>
              <a:gd name="T31" fmla="*/ 373 h 3429"/>
              <a:gd name="T32" fmla="*/ 1805 w 3427"/>
              <a:gd name="T33" fmla="*/ 593 h 3429"/>
              <a:gd name="T34" fmla="*/ 1619 w 3427"/>
              <a:gd name="T35" fmla="*/ 864 h 3429"/>
              <a:gd name="T36" fmla="*/ 1412 w 3427"/>
              <a:gd name="T37" fmla="*/ 961 h 3429"/>
              <a:gd name="T38" fmla="*/ 1272 w 3427"/>
              <a:gd name="T39" fmla="*/ 979 h 3429"/>
              <a:gd name="T40" fmla="*/ 1073 w 3427"/>
              <a:gd name="T41" fmla="*/ 936 h 3429"/>
              <a:gd name="T42" fmla="*/ 924 w 3427"/>
              <a:gd name="T43" fmla="*/ 795 h 3429"/>
              <a:gd name="T44" fmla="*/ 890 w 3427"/>
              <a:gd name="T45" fmla="*/ 619 h 3429"/>
              <a:gd name="T46" fmla="*/ 923 w 3427"/>
              <a:gd name="T47" fmla="*/ 245 h 3429"/>
              <a:gd name="T48" fmla="*/ 876 w 3427"/>
              <a:gd name="T49" fmla="*/ 73 h 3429"/>
              <a:gd name="T50" fmla="*/ 726 w 3427"/>
              <a:gd name="T51" fmla="*/ 12 h 3429"/>
              <a:gd name="T52" fmla="*/ 120 w 3427"/>
              <a:gd name="T53" fmla="*/ 118 h 3429"/>
              <a:gd name="T54" fmla="*/ 13 w 3427"/>
              <a:gd name="T55" fmla="*/ 730 h 3429"/>
              <a:gd name="T56" fmla="*/ 13 w 3427"/>
              <a:gd name="T57" fmla="*/ 946 h 3429"/>
              <a:gd name="T58" fmla="*/ 78 w 3427"/>
              <a:gd name="T59" fmla="*/ 1021 h 3429"/>
              <a:gd name="T60" fmla="*/ 254 w 3427"/>
              <a:gd name="T61" fmla="*/ 974 h 3429"/>
              <a:gd name="T62" fmla="*/ 436 w 3427"/>
              <a:gd name="T63" fmla="*/ 903 h 3429"/>
              <a:gd name="T64" fmla="*/ 617 w 3427"/>
              <a:gd name="T65" fmla="*/ 903 h 3429"/>
              <a:gd name="T66" fmla="*/ 838 w 3427"/>
              <a:gd name="T67" fmla="*/ 1049 h 3429"/>
              <a:gd name="T68" fmla="*/ 952 w 3427"/>
              <a:gd name="T69" fmla="*/ 1254 h 3429"/>
              <a:gd name="T70" fmla="*/ 950 w 3427"/>
              <a:gd name="T71" fmla="*/ 1598 h 3429"/>
              <a:gd name="T72" fmla="*/ 773 w 3427"/>
              <a:gd name="T73" fmla="*/ 1790 h 3429"/>
              <a:gd name="T74" fmla="*/ 524 w 3427"/>
              <a:gd name="T75" fmla="*/ 1811 h 3429"/>
              <a:gd name="T76" fmla="*/ 179 w 3427"/>
              <a:gd name="T77" fmla="*/ 1782 h 3429"/>
              <a:gd name="T78" fmla="*/ 45 w 3427"/>
              <a:gd name="T79" fmla="*/ 1858 h 3429"/>
              <a:gd name="T80" fmla="*/ 16 w 3427"/>
              <a:gd name="T81" fmla="*/ 2005 h 3429"/>
              <a:gd name="T82" fmla="*/ 257 w 3427"/>
              <a:gd name="T83" fmla="*/ 2535 h 3429"/>
              <a:gd name="T84" fmla="*/ 732 w 3427"/>
              <a:gd name="T85" fmla="*/ 2462 h 3429"/>
              <a:gd name="T86" fmla="*/ 921 w 3427"/>
              <a:gd name="T87" fmla="*/ 2532 h 3429"/>
              <a:gd name="T88" fmla="*/ 1007 w 3427"/>
              <a:gd name="T89" fmla="*/ 2709 h 3429"/>
              <a:gd name="T90" fmla="*/ 977 w 3427"/>
              <a:gd name="T91" fmla="*/ 3055 h 3429"/>
              <a:gd name="T92" fmla="*/ 1000 w 3427"/>
              <a:gd name="T93" fmla="*/ 3293 h 3429"/>
              <a:gd name="T94" fmla="*/ 1116 w 3427"/>
              <a:gd name="T95" fmla="*/ 3398 h 3429"/>
              <a:gd name="T96" fmla="*/ 1271 w 3427"/>
              <a:gd name="T97" fmla="*/ 3429 h 3429"/>
              <a:gd name="T98" fmla="*/ 1496 w 3427"/>
              <a:gd name="T99" fmla="*/ 3374 h 3429"/>
              <a:gd name="T100" fmla="*/ 1696 w 3427"/>
              <a:gd name="T101" fmla="*/ 3179 h 3429"/>
              <a:gd name="T102" fmla="*/ 1708 w 3427"/>
              <a:gd name="T103" fmla="*/ 2977 h 3429"/>
              <a:gd name="T104" fmla="*/ 1609 w 3427"/>
              <a:gd name="T105" fmla="*/ 2730 h 3429"/>
              <a:gd name="T106" fmla="*/ 1607 w 3427"/>
              <a:gd name="T107" fmla="*/ 2565 h 3429"/>
              <a:gd name="T108" fmla="*/ 1737 w 3427"/>
              <a:gd name="T109" fmla="*/ 2464 h 3429"/>
              <a:gd name="T110" fmla="*/ 1892 w 3427"/>
              <a:gd name="T111" fmla="*/ 2453 h 3429"/>
              <a:gd name="T112" fmla="*/ 2476 w 3427"/>
              <a:gd name="T113" fmla="*/ 2542 h 3429"/>
              <a:gd name="T114" fmla="*/ 2463 w 3427"/>
              <a:gd name="T115" fmla="*/ 2016 h 3429"/>
              <a:gd name="T116" fmla="*/ 2507 w 3427"/>
              <a:gd name="T117" fmla="*/ 1808 h 3429"/>
              <a:gd name="T118" fmla="*/ 2653 w 3427"/>
              <a:gd name="T119" fmla="*/ 1706 h 3429"/>
              <a:gd name="T120" fmla="*/ 2823 w 3427"/>
              <a:gd name="T121" fmla="*/ 1698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7" h="3429">
                <a:moveTo>
                  <a:pt x="2823" y="1698"/>
                </a:moveTo>
                <a:lnTo>
                  <a:pt x="2906" y="1711"/>
                </a:lnTo>
                <a:lnTo>
                  <a:pt x="3060" y="1724"/>
                </a:lnTo>
                <a:lnTo>
                  <a:pt x="3128" y="1726"/>
                </a:lnTo>
                <a:lnTo>
                  <a:pt x="3192" y="1724"/>
                </a:lnTo>
                <a:lnTo>
                  <a:pt x="3261" y="1714"/>
                </a:lnTo>
                <a:lnTo>
                  <a:pt x="3272" y="1710"/>
                </a:lnTo>
                <a:lnTo>
                  <a:pt x="3299" y="1697"/>
                </a:lnTo>
                <a:lnTo>
                  <a:pt x="3344" y="1661"/>
                </a:lnTo>
                <a:lnTo>
                  <a:pt x="3381" y="1614"/>
                </a:lnTo>
                <a:lnTo>
                  <a:pt x="3407" y="1557"/>
                </a:lnTo>
                <a:lnTo>
                  <a:pt x="3422" y="1494"/>
                </a:lnTo>
                <a:lnTo>
                  <a:pt x="3427" y="1425"/>
                </a:lnTo>
                <a:lnTo>
                  <a:pt x="3420" y="1352"/>
                </a:lnTo>
                <a:lnTo>
                  <a:pt x="3401" y="1278"/>
                </a:lnTo>
                <a:lnTo>
                  <a:pt x="3388" y="1241"/>
                </a:lnTo>
                <a:lnTo>
                  <a:pt x="3375" y="1212"/>
                </a:lnTo>
                <a:lnTo>
                  <a:pt x="3344" y="1159"/>
                </a:lnTo>
                <a:lnTo>
                  <a:pt x="3308" y="1110"/>
                </a:lnTo>
                <a:lnTo>
                  <a:pt x="3269" y="1069"/>
                </a:lnTo>
                <a:lnTo>
                  <a:pt x="3224" y="1034"/>
                </a:lnTo>
                <a:lnTo>
                  <a:pt x="3179" y="1007"/>
                </a:lnTo>
                <a:lnTo>
                  <a:pt x="3131" y="987"/>
                </a:lnTo>
                <a:lnTo>
                  <a:pt x="3082" y="978"/>
                </a:lnTo>
                <a:lnTo>
                  <a:pt x="3057" y="977"/>
                </a:lnTo>
                <a:lnTo>
                  <a:pt x="3036" y="978"/>
                </a:lnTo>
                <a:lnTo>
                  <a:pt x="2994" y="986"/>
                </a:lnTo>
                <a:lnTo>
                  <a:pt x="2973" y="993"/>
                </a:lnTo>
                <a:lnTo>
                  <a:pt x="2941" y="1007"/>
                </a:lnTo>
                <a:lnTo>
                  <a:pt x="2896" y="1024"/>
                </a:lnTo>
                <a:lnTo>
                  <a:pt x="2819" y="1054"/>
                </a:lnTo>
                <a:lnTo>
                  <a:pt x="2728" y="1092"/>
                </a:lnTo>
                <a:lnTo>
                  <a:pt x="2697" y="1104"/>
                </a:lnTo>
                <a:lnTo>
                  <a:pt x="2635" y="1111"/>
                </a:lnTo>
                <a:lnTo>
                  <a:pt x="2579" y="1102"/>
                </a:lnTo>
                <a:lnTo>
                  <a:pt x="2531" y="1074"/>
                </a:lnTo>
                <a:lnTo>
                  <a:pt x="2510" y="1054"/>
                </a:lnTo>
                <a:lnTo>
                  <a:pt x="2492" y="1033"/>
                </a:lnTo>
                <a:lnTo>
                  <a:pt x="2467" y="981"/>
                </a:lnTo>
                <a:lnTo>
                  <a:pt x="2451" y="919"/>
                </a:lnTo>
                <a:lnTo>
                  <a:pt x="2447" y="847"/>
                </a:lnTo>
                <a:lnTo>
                  <a:pt x="2450" y="809"/>
                </a:lnTo>
                <a:lnTo>
                  <a:pt x="2459" y="722"/>
                </a:lnTo>
                <a:lnTo>
                  <a:pt x="2482" y="547"/>
                </a:lnTo>
                <a:lnTo>
                  <a:pt x="2511" y="373"/>
                </a:lnTo>
                <a:lnTo>
                  <a:pt x="2545" y="200"/>
                </a:lnTo>
                <a:lnTo>
                  <a:pt x="2565" y="114"/>
                </a:lnTo>
                <a:lnTo>
                  <a:pt x="2481" y="95"/>
                </a:lnTo>
                <a:lnTo>
                  <a:pt x="2312" y="62"/>
                </a:lnTo>
                <a:lnTo>
                  <a:pt x="2142" y="34"/>
                </a:lnTo>
                <a:lnTo>
                  <a:pt x="1971" y="11"/>
                </a:lnTo>
                <a:lnTo>
                  <a:pt x="1885" y="2"/>
                </a:lnTo>
                <a:lnTo>
                  <a:pt x="1851" y="0"/>
                </a:lnTo>
                <a:lnTo>
                  <a:pt x="1791" y="4"/>
                </a:lnTo>
                <a:lnTo>
                  <a:pt x="1741" y="18"/>
                </a:lnTo>
                <a:lnTo>
                  <a:pt x="1704" y="41"/>
                </a:lnTo>
                <a:lnTo>
                  <a:pt x="1691" y="57"/>
                </a:lnTo>
                <a:lnTo>
                  <a:pt x="1684" y="70"/>
                </a:lnTo>
                <a:lnTo>
                  <a:pt x="1678" y="97"/>
                </a:lnTo>
                <a:lnTo>
                  <a:pt x="1682" y="137"/>
                </a:lnTo>
                <a:lnTo>
                  <a:pt x="1690" y="160"/>
                </a:lnTo>
                <a:lnTo>
                  <a:pt x="1727" y="252"/>
                </a:lnTo>
                <a:lnTo>
                  <a:pt x="1757" y="328"/>
                </a:lnTo>
                <a:lnTo>
                  <a:pt x="1775" y="373"/>
                </a:lnTo>
                <a:lnTo>
                  <a:pt x="1789" y="406"/>
                </a:lnTo>
                <a:lnTo>
                  <a:pt x="1802" y="443"/>
                </a:lnTo>
                <a:lnTo>
                  <a:pt x="1812" y="517"/>
                </a:lnTo>
                <a:lnTo>
                  <a:pt x="1805" y="593"/>
                </a:lnTo>
                <a:lnTo>
                  <a:pt x="1780" y="668"/>
                </a:lnTo>
                <a:lnTo>
                  <a:pt x="1741" y="739"/>
                </a:lnTo>
                <a:lnTo>
                  <a:pt x="1686" y="806"/>
                </a:lnTo>
                <a:lnTo>
                  <a:pt x="1619" y="864"/>
                </a:lnTo>
                <a:lnTo>
                  <a:pt x="1539" y="913"/>
                </a:lnTo>
                <a:lnTo>
                  <a:pt x="1495" y="933"/>
                </a:lnTo>
                <a:lnTo>
                  <a:pt x="1467" y="945"/>
                </a:lnTo>
                <a:lnTo>
                  <a:pt x="1412" y="961"/>
                </a:lnTo>
                <a:lnTo>
                  <a:pt x="1356" y="973"/>
                </a:lnTo>
                <a:lnTo>
                  <a:pt x="1300" y="979"/>
                </a:lnTo>
                <a:lnTo>
                  <a:pt x="1272" y="979"/>
                </a:lnTo>
                <a:lnTo>
                  <a:pt x="1272" y="979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7"/>
                </a:lnTo>
                <a:lnTo>
                  <a:pt x="1073" y="936"/>
                </a:lnTo>
                <a:lnTo>
                  <a:pt x="1028" y="909"/>
                </a:lnTo>
                <a:lnTo>
                  <a:pt x="986" y="877"/>
                </a:lnTo>
                <a:lnTo>
                  <a:pt x="952" y="839"/>
                </a:lnTo>
                <a:lnTo>
                  <a:pt x="924" y="795"/>
                </a:lnTo>
                <a:lnTo>
                  <a:pt x="914" y="771"/>
                </a:lnTo>
                <a:lnTo>
                  <a:pt x="906" y="753"/>
                </a:lnTo>
                <a:lnTo>
                  <a:pt x="896" y="706"/>
                </a:lnTo>
                <a:lnTo>
                  <a:pt x="890" y="619"/>
                </a:lnTo>
                <a:lnTo>
                  <a:pt x="894" y="483"/>
                </a:lnTo>
                <a:lnTo>
                  <a:pt x="909" y="341"/>
                </a:lnTo>
                <a:lnTo>
                  <a:pt x="919" y="276"/>
                </a:lnTo>
                <a:lnTo>
                  <a:pt x="923" y="245"/>
                </a:lnTo>
                <a:lnTo>
                  <a:pt x="922" y="188"/>
                </a:lnTo>
                <a:lnTo>
                  <a:pt x="912" y="136"/>
                </a:lnTo>
                <a:lnTo>
                  <a:pt x="891" y="91"/>
                </a:lnTo>
                <a:lnTo>
                  <a:pt x="876" y="73"/>
                </a:lnTo>
                <a:lnTo>
                  <a:pt x="861" y="56"/>
                </a:lnTo>
                <a:lnTo>
                  <a:pt x="823" y="31"/>
                </a:lnTo>
                <a:lnTo>
                  <a:pt x="777" y="17"/>
                </a:lnTo>
                <a:lnTo>
                  <a:pt x="726" y="12"/>
                </a:lnTo>
                <a:lnTo>
                  <a:pt x="698" y="16"/>
                </a:lnTo>
                <a:lnTo>
                  <a:pt x="554" y="34"/>
                </a:lnTo>
                <a:lnTo>
                  <a:pt x="264" y="86"/>
                </a:lnTo>
                <a:lnTo>
                  <a:pt x="120" y="118"/>
                </a:lnTo>
                <a:lnTo>
                  <a:pt x="100" y="204"/>
                </a:lnTo>
                <a:lnTo>
                  <a:pt x="65" y="378"/>
                </a:lnTo>
                <a:lnTo>
                  <a:pt x="36" y="554"/>
                </a:lnTo>
                <a:lnTo>
                  <a:pt x="13" y="730"/>
                </a:lnTo>
                <a:lnTo>
                  <a:pt x="4" y="818"/>
                </a:lnTo>
                <a:lnTo>
                  <a:pt x="0" y="847"/>
                </a:lnTo>
                <a:lnTo>
                  <a:pt x="3" y="899"/>
                </a:lnTo>
                <a:lnTo>
                  <a:pt x="13" y="946"/>
                </a:lnTo>
                <a:lnTo>
                  <a:pt x="30" y="982"/>
                </a:lnTo>
                <a:lnTo>
                  <a:pt x="41" y="996"/>
                </a:lnTo>
                <a:lnTo>
                  <a:pt x="52" y="1007"/>
                </a:lnTo>
                <a:lnTo>
                  <a:pt x="78" y="1021"/>
                </a:lnTo>
                <a:lnTo>
                  <a:pt x="109" y="1025"/>
                </a:lnTo>
                <a:lnTo>
                  <a:pt x="143" y="1019"/>
                </a:lnTo>
                <a:lnTo>
                  <a:pt x="161" y="1013"/>
                </a:lnTo>
                <a:lnTo>
                  <a:pt x="254" y="974"/>
                </a:lnTo>
                <a:lnTo>
                  <a:pt x="332" y="943"/>
                </a:lnTo>
                <a:lnTo>
                  <a:pt x="376" y="927"/>
                </a:lnTo>
                <a:lnTo>
                  <a:pt x="408" y="913"/>
                </a:lnTo>
                <a:lnTo>
                  <a:pt x="436" y="903"/>
                </a:lnTo>
                <a:lnTo>
                  <a:pt x="494" y="892"/>
                </a:lnTo>
                <a:lnTo>
                  <a:pt x="525" y="891"/>
                </a:lnTo>
                <a:lnTo>
                  <a:pt x="556" y="892"/>
                </a:lnTo>
                <a:lnTo>
                  <a:pt x="617" y="903"/>
                </a:lnTo>
                <a:lnTo>
                  <a:pt x="677" y="926"/>
                </a:lnTo>
                <a:lnTo>
                  <a:pt x="734" y="958"/>
                </a:lnTo>
                <a:lnTo>
                  <a:pt x="788" y="999"/>
                </a:lnTo>
                <a:lnTo>
                  <a:pt x="838" y="1049"/>
                </a:lnTo>
                <a:lnTo>
                  <a:pt x="882" y="1107"/>
                </a:lnTo>
                <a:lnTo>
                  <a:pt x="919" y="1173"/>
                </a:lnTo>
                <a:lnTo>
                  <a:pt x="934" y="1208"/>
                </a:lnTo>
                <a:lnTo>
                  <a:pt x="952" y="1254"/>
                </a:lnTo>
                <a:lnTo>
                  <a:pt x="974" y="1344"/>
                </a:lnTo>
                <a:lnTo>
                  <a:pt x="980" y="1434"/>
                </a:lnTo>
                <a:lnTo>
                  <a:pt x="972" y="1519"/>
                </a:lnTo>
                <a:lnTo>
                  <a:pt x="950" y="1598"/>
                </a:lnTo>
                <a:lnTo>
                  <a:pt x="915" y="1668"/>
                </a:lnTo>
                <a:lnTo>
                  <a:pt x="867" y="1727"/>
                </a:lnTo>
                <a:lnTo>
                  <a:pt x="807" y="1773"/>
                </a:lnTo>
                <a:lnTo>
                  <a:pt x="773" y="1790"/>
                </a:lnTo>
                <a:lnTo>
                  <a:pt x="742" y="1800"/>
                </a:lnTo>
                <a:lnTo>
                  <a:pt x="653" y="1811"/>
                </a:lnTo>
                <a:lnTo>
                  <a:pt x="595" y="1812"/>
                </a:lnTo>
                <a:lnTo>
                  <a:pt x="524" y="1811"/>
                </a:lnTo>
                <a:lnTo>
                  <a:pt x="362" y="1797"/>
                </a:lnTo>
                <a:lnTo>
                  <a:pt x="277" y="1784"/>
                </a:lnTo>
                <a:lnTo>
                  <a:pt x="243" y="1779"/>
                </a:lnTo>
                <a:lnTo>
                  <a:pt x="179" y="1782"/>
                </a:lnTo>
                <a:lnTo>
                  <a:pt x="122" y="1797"/>
                </a:lnTo>
                <a:lnTo>
                  <a:pt x="75" y="1824"/>
                </a:lnTo>
                <a:lnTo>
                  <a:pt x="58" y="1842"/>
                </a:lnTo>
                <a:lnTo>
                  <a:pt x="45" y="1858"/>
                </a:lnTo>
                <a:lnTo>
                  <a:pt x="26" y="1893"/>
                </a:lnTo>
                <a:lnTo>
                  <a:pt x="16" y="1935"/>
                </a:lnTo>
                <a:lnTo>
                  <a:pt x="14" y="1980"/>
                </a:lnTo>
                <a:lnTo>
                  <a:pt x="16" y="2005"/>
                </a:lnTo>
                <a:lnTo>
                  <a:pt x="35" y="2145"/>
                </a:lnTo>
                <a:lnTo>
                  <a:pt x="84" y="2427"/>
                </a:lnTo>
                <a:lnTo>
                  <a:pt x="116" y="2566"/>
                </a:lnTo>
                <a:lnTo>
                  <a:pt x="257" y="2535"/>
                </a:lnTo>
                <a:lnTo>
                  <a:pt x="543" y="2484"/>
                </a:lnTo>
                <a:lnTo>
                  <a:pt x="687" y="2466"/>
                </a:lnTo>
                <a:lnTo>
                  <a:pt x="710" y="2464"/>
                </a:lnTo>
                <a:lnTo>
                  <a:pt x="732" y="2462"/>
                </a:lnTo>
                <a:lnTo>
                  <a:pt x="764" y="2464"/>
                </a:lnTo>
                <a:lnTo>
                  <a:pt x="824" y="2475"/>
                </a:lnTo>
                <a:lnTo>
                  <a:pt x="875" y="2498"/>
                </a:lnTo>
                <a:lnTo>
                  <a:pt x="921" y="2532"/>
                </a:lnTo>
                <a:lnTo>
                  <a:pt x="941" y="2553"/>
                </a:lnTo>
                <a:lnTo>
                  <a:pt x="961" y="2579"/>
                </a:lnTo>
                <a:lnTo>
                  <a:pt x="990" y="2640"/>
                </a:lnTo>
                <a:lnTo>
                  <a:pt x="1007" y="2709"/>
                </a:lnTo>
                <a:lnTo>
                  <a:pt x="1008" y="2785"/>
                </a:lnTo>
                <a:lnTo>
                  <a:pt x="1003" y="2825"/>
                </a:lnTo>
                <a:lnTo>
                  <a:pt x="990" y="2908"/>
                </a:lnTo>
                <a:lnTo>
                  <a:pt x="977" y="3055"/>
                </a:lnTo>
                <a:lnTo>
                  <a:pt x="976" y="3171"/>
                </a:lnTo>
                <a:lnTo>
                  <a:pt x="984" y="3252"/>
                </a:lnTo>
                <a:lnTo>
                  <a:pt x="992" y="3275"/>
                </a:lnTo>
                <a:lnTo>
                  <a:pt x="1000" y="3293"/>
                </a:lnTo>
                <a:lnTo>
                  <a:pt x="1022" y="3325"/>
                </a:lnTo>
                <a:lnTo>
                  <a:pt x="1047" y="3353"/>
                </a:lnTo>
                <a:lnTo>
                  <a:pt x="1080" y="3377"/>
                </a:lnTo>
                <a:lnTo>
                  <a:pt x="1116" y="3398"/>
                </a:lnTo>
                <a:lnTo>
                  <a:pt x="1156" y="3413"/>
                </a:lnTo>
                <a:lnTo>
                  <a:pt x="1200" y="3424"/>
                </a:lnTo>
                <a:lnTo>
                  <a:pt x="1247" y="3429"/>
                </a:lnTo>
                <a:lnTo>
                  <a:pt x="1271" y="3429"/>
                </a:lnTo>
                <a:lnTo>
                  <a:pt x="1319" y="3428"/>
                </a:lnTo>
                <a:lnTo>
                  <a:pt x="1414" y="3408"/>
                </a:lnTo>
                <a:lnTo>
                  <a:pt x="1460" y="3390"/>
                </a:lnTo>
                <a:lnTo>
                  <a:pt x="1496" y="3374"/>
                </a:lnTo>
                <a:lnTo>
                  <a:pt x="1562" y="3334"/>
                </a:lnTo>
                <a:lnTo>
                  <a:pt x="1618" y="3288"/>
                </a:lnTo>
                <a:lnTo>
                  <a:pt x="1663" y="3235"/>
                </a:lnTo>
                <a:lnTo>
                  <a:pt x="1696" y="3179"/>
                </a:lnTo>
                <a:lnTo>
                  <a:pt x="1718" y="3120"/>
                </a:lnTo>
                <a:lnTo>
                  <a:pt x="1725" y="3062"/>
                </a:lnTo>
                <a:lnTo>
                  <a:pt x="1718" y="3004"/>
                </a:lnTo>
                <a:lnTo>
                  <a:pt x="1708" y="2977"/>
                </a:lnTo>
                <a:lnTo>
                  <a:pt x="1694" y="2944"/>
                </a:lnTo>
                <a:lnTo>
                  <a:pt x="1678" y="2899"/>
                </a:lnTo>
                <a:lnTo>
                  <a:pt x="1648" y="2822"/>
                </a:lnTo>
                <a:lnTo>
                  <a:pt x="1609" y="2730"/>
                </a:lnTo>
                <a:lnTo>
                  <a:pt x="1600" y="2705"/>
                </a:lnTo>
                <a:lnTo>
                  <a:pt x="1591" y="2655"/>
                </a:lnTo>
                <a:lnTo>
                  <a:pt x="1593" y="2609"/>
                </a:lnTo>
                <a:lnTo>
                  <a:pt x="1607" y="2565"/>
                </a:lnTo>
                <a:lnTo>
                  <a:pt x="1619" y="2545"/>
                </a:lnTo>
                <a:lnTo>
                  <a:pt x="1635" y="2524"/>
                </a:lnTo>
                <a:lnTo>
                  <a:pt x="1680" y="2488"/>
                </a:lnTo>
                <a:lnTo>
                  <a:pt x="1737" y="2464"/>
                </a:lnTo>
                <a:lnTo>
                  <a:pt x="1804" y="2451"/>
                </a:lnTo>
                <a:lnTo>
                  <a:pt x="1841" y="2450"/>
                </a:lnTo>
                <a:lnTo>
                  <a:pt x="1866" y="2450"/>
                </a:lnTo>
                <a:lnTo>
                  <a:pt x="1892" y="2453"/>
                </a:lnTo>
                <a:lnTo>
                  <a:pt x="1975" y="2461"/>
                </a:lnTo>
                <a:lnTo>
                  <a:pt x="2142" y="2483"/>
                </a:lnTo>
                <a:lnTo>
                  <a:pt x="2309" y="2510"/>
                </a:lnTo>
                <a:lnTo>
                  <a:pt x="2476" y="2542"/>
                </a:lnTo>
                <a:lnTo>
                  <a:pt x="2559" y="2561"/>
                </a:lnTo>
                <a:lnTo>
                  <a:pt x="2529" y="2425"/>
                </a:lnTo>
                <a:lnTo>
                  <a:pt x="2481" y="2152"/>
                </a:lnTo>
                <a:lnTo>
                  <a:pt x="2463" y="2016"/>
                </a:lnTo>
                <a:lnTo>
                  <a:pt x="2460" y="1981"/>
                </a:lnTo>
                <a:lnTo>
                  <a:pt x="2464" y="1917"/>
                </a:lnTo>
                <a:lnTo>
                  <a:pt x="2480" y="1859"/>
                </a:lnTo>
                <a:lnTo>
                  <a:pt x="2507" y="1808"/>
                </a:lnTo>
                <a:lnTo>
                  <a:pt x="2526" y="1785"/>
                </a:lnTo>
                <a:lnTo>
                  <a:pt x="2546" y="1764"/>
                </a:lnTo>
                <a:lnTo>
                  <a:pt x="2596" y="1729"/>
                </a:lnTo>
                <a:lnTo>
                  <a:pt x="2653" y="1706"/>
                </a:lnTo>
                <a:lnTo>
                  <a:pt x="2718" y="1694"/>
                </a:lnTo>
                <a:lnTo>
                  <a:pt x="2753" y="1693"/>
                </a:lnTo>
                <a:lnTo>
                  <a:pt x="2788" y="1694"/>
                </a:lnTo>
                <a:lnTo>
                  <a:pt x="2823" y="1698"/>
                </a:lnTo>
                <a:close/>
              </a:path>
            </a:pathLst>
          </a:custGeom>
          <a:solidFill>
            <a:srgbClr val="F822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4494"/>
              </a:solidFill>
            </a:endParaRPr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902DEEFA-079E-4FD3-8D12-E0AE7B14216A}"/>
              </a:ext>
            </a:extLst>
          </p:cNvPr>
          <p:cNvSpPr>
            <a:spLocks/>
          </p:cNvSpPr>
          <p:nvPr/>
        </p:nvSpPr>
        <p:spPr bwMode="auto">
          <a:xfrm>
            <a:off x="6848691" y="3569528"/>
            <a:ext cx="2473077" cy="2362166"/>
          </a:xfrm>
          <a:custGeom>
            <a:avLst/>
            <a:gdLst>
              <a:gd name="T0" fmla="*/ 3127 w 3426"/>
              <a:gd name="T1" fmla="*/ 1726 h 3430"/>
              <a:gd name="T2" fmla="*/ 3298 w 3426"/>
              <a:gd name="T3" fmla="*/ 1697 h 3430"/>
              <a:gd name="T4" fmla="*/ 3422 w 3426"/>
              <a:gd name="T5" fmla="*/ 1495 h 3430"/>
              <a:gd name="T6" fmla="*/ 3386 w 3426"/>
              <a:gd name="T7" fmla="*/ 1242 h 3430"/>
              <a:gd name="T8" fmla="*/ 3267 w 3426"/>
              <a:gd name="T9" fmla="*/ 1069 h 3430"/>
              <a:gd name="T10" fmla="*/ 3081 w 3426"/>
              <a:gd name="T11" fmla="*/ 979 h 3430"/>
              <a:gd name="T12" fmla="*/ 2973 w 3426"/>
              <a:gd name="T13" fmla="*/ 994 h 3430"/>
              <a:gd name="T14" fmla="*/ 2726 w 3426"/>
              <a:gd name="T15" fmla="*/ 1093 h 3430"/>
              <a:gd name="T16" fmla="*/ 2530 w 3426"/>
              <a:gd name="T17" fmla="*/ 1075 h 3430"/>
              <a:gd name="T18" fmla="*/ 2450 w 3426"/>
              <a:gd name="T19" fmla="*/ 918 h 3430"/>
              <a:gd name="T20" fmla="*/ 2480 w 3426"/>
              <a:gd name="T21" fmla="*/ 548 h 3430"/>
              <a:gd name="T22" fmla="*/ 2479 w 3426"/>
              <a:gd name="T23" fmla="*/ 95 h 3430"/>
              <a:gd name="T24" fmla="*/ 1883 w 3426"/>
              <a:gd name="T25" fmla="*/ 3 h 3430"/>
              <a:gd name="T26" fmla="*/ 1702 w 3426"/>
              <a:gd name="T27" fmla="*/ 42 h 3430"/>
              <a:gd name="T28" fmla="*/ 1680 w 3426"/>
              <a:gd name="T29" fmla="*/ 138 h 3430"/>
              <a:gd name="T30" fmla="*/ 1774 w 3426"/>
              <a:gd name="T31" fmla="*/ 374 h 3430"/>
              <a:gd name="T32" fmla="*/ 1804 w 3426"/>
              <a:gd name="T33" fmla="*/ 593 h 3430"/>
              <a:gd name="T34" fmla="*/ 1618 w 3426"/>
              <a:gd name="T35" fmla="*/ 865 h 3430"/>
              <a:gd name="T36" fmla="*/ 1412 w 3426"/>
              <a:gd name="T37" fmla="*/ 962 h 3430"/>
              <a:gd name="T38" fmla="*/ 1272 w 3426"/>
              <a:gd name="T39" fmla="*/ 980 h 3430"/>
              <a:gd name="T40" fmla="*/ 1073 w 3426"/>
              <a:gd name="T41" fmla="*/ 937 h 3430"/>
              <a:gd name="T42" fmla="*/ 922 w 3426"/>
              <a:gd name="T43" fmla="*/ 796 h 3430"/>
              <a:gd name="T44" fmla="*/ 888 w 3426"/>
              <a:gd name="T45" fmla="*/ 620 h 3430"/>
              <a:gd name="T46" fmla="*/ 921 w 3426"/>
              <a:gd name="T47" fmla="*/ 246 h 3430"/>
              <a:gd name="T48" fmla="*/ 875 w 3426"/>
              <a:gd name="T49" fmla="*/ 73 h 3430"/>
              <a:gd name="T50" fmla="*/ 724 w 3426"/>
              <a:gd name="T51" fmla="*/ 13 h 3430"/>
              <a:gd name="T52" fmla="*/ 118 w 3426"/>
              <a:gd name="T53" fmla="*/ 119 h 3430"/>
              <a:gd name="T54" fmla="*/ 11 w 3426"/>
              <a:gd name="T55" fmla="*/ 730 h 3430"/>
              <a:gd name="T56" fmla="*/ 11 w 3426"/>
              <a:gd name="T57" fmla="*/ 945 h 3430"/>
              <a:gd name="T58" fmla="*/ 78 w 3426"/>
              <a:gd name="T59" fmla="*/ 1021 h 3430"/>
              <a:gd name="T60" fmla="*/ 253 w 3426"/>
              <a:gd name="T61" fmla="*/ 974 h 3430"/>
              <a:gd name="T62" fmla="*/ 434 w 3426"/>
              <a:gd name="T63" fmla="*/ 904 h 3430"/>
              <a:gd name="T64" fmla="*/ 616 w 3426"/>
              <a:gd name="T65" fmla="*/ 904 h 3430"/>
              <a:gd name="T66" fmla="*/ 836 w 3426"/>
              <a:gd name="T67" fmla="*/ 1050 h 3430"/>
              <a:gd name="T68" fmla="*/ 950 w 3426"/>
              <a:gd name="T69" fmla="*/ 1253 h 3430"/>
              <a:gd name="T70" fmla="*/ 949 w 3426"/>
              <a:gd name="T71" fmla="*/ 1599 h 3430"/>
              <a:gd name="T72" fmla="*/ 771 w 3426"/>
              <a:gd name="T73" fmla="*/ 1789 h 3430"/>
              <a:gd name="T74" fmla="*/ 523 w 3426"/>
              <a:gd name="T75" fmla="*/ 1811 h 3430"/>
              <a:gd name="T76" fmla="*/ 177 w 3426"/>
              <a:gd name="T77" fmla="*/ 1782 h 3430"/>
              <a:gd name="T78" fmla="*/ 43 w 3426"/>
              <a:gd name="T79" fmla="*/ 1859 h 3430"/>
              <a:gd name="T80" fmla="*/ 14 w 3426"/>
              <a:gd name="T81" fmla="*/ 2005 h 3430"/>
              <a:gd name="T82" fmla="*/ 256 w 3426"/>
              <a:gd name="T83" fmla="*/ 2536 h 3430"/>
              <a:gd name="T84" fmla="*/ 731 w 3426"/>
              <a:gd name="T85" fmla="*/ 2463 h 3430"/>
              <a:gd name="T86" fmla="*/ 920 w 3426"/>
              <a:gd name="T87" fmla="*/ 2532 h 3430"/>
              <a:gd name="T88" fmla="*/ 1005 w 3426"/>
              <a:gd name="T89" fmla="*/ 2710 h 3430"/>
              <a:gd name="T90" fmla="*/ 976 w 3426"/>
              <a:gd name="T91" fmla="*/ 3054 h 3430"/>
              <a:gd name="T92" fmla="*/ 999 w 3426"/>
              <a:gd name="T93" fmla="*/ 3293 h 3430"/>
              <a:gd name="T94" fmla="*/ 1114 w 3426"/>
              <a:gd name="T95" fmla="*/ 3398 h 3430"/>
              <a:gd name="T96" fmla="*/ 1271 w 3426"/>
              <a:gd name="T97" fmla="*/ 3430 h 3430"/>
              <a:gd name="T98" fmla="*/ 1496 w 3426"/>
              <a:gd name="T99" fmla="*/ 3375 h 3430"/>
              <a:gd name="T100" fmla="*/ 1696 w 3426"/>
              <a:gd name="T101" fmla="*/ 3179 h 3430"/>
              <a:gd name="T102" fmla="*/ 1707 w 3426"/>
              <a:gd name="T103" fmla="*/ 2977 h 3430"/>
              <a:gd name="T104" fmla="*/ 1608 w 3426"/>
              <a:gd name="T105" fmla="*/ 2731 h 3430"/>
              <a:gd name="T106" fmla="*/ 1606 w 3426"/>
              <a:gd name="T107" fmla="*/ 2566 h 3430"/>
              <a:gd name="T108" fmla="*/ 1735 w 3426"/>
              <a:gd name="T109" fmla="*/ 2464 h 3430"/>
              <a:gd name="T110" fmla="*/ 1891 w 3426"/>
              <a:gd name="T111" fmla="*/ 2453 h 3430"/>
              <a:gd name="T112" fmla="*/ 2474 w 3426"/>
              <a:gd name="T113" fmla="*/ 2543 h 3430"/>
              <a:gd name="T114" fmla="*/ 2462 w 3426"/>
              <a:gd name="T115" fmla="*/ 2015 h 3430"/>
              <a:gd name="T116" fmla="*/ 2506 w 3426"/>
              <a:gd name="T117" fmla="*/ 1808 h 3430"/>
              <a:gd name="T118" fmla="*/ 2652 w 3426"/>
              <a:gd name="T119" fmla="*/ 1706 h 3430"/>
              <a:gd name="T120" fmla="*/ 2822 w 3426"/>
              <a:gd name="T121" fmla="*/ 1699 h 3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6" h="3430">
                <a:moveTo>
                  <a:pt x="2822" y="1699"/>
                </a:moveTo>
                <a:lnTo>
                  <a:pt x="2904" y="1712"/>
                </a:lnTo>
                <a:lnTo>
                  <a:pt x="3059" y="1725"/>
                </a:lnTo>
                <a:lnTo>
                  <a:pt x="3127" y="1726"/>
                </a:lnTo>
                <a:lnTo>
                  <a:pt x="3190" y="1725"/>
                </a:lnTo>
                <a:lnTo>
                  <a:pt x="3259" y="1715"/>
                </a:lnTo>
                <a:lnTo>
                  <a:pt x="3271" y="1710"/>
                </a:lnTo>
                <a:lnTo>
                  <a:pt x="3298" y="1697"/>
                </a:lnTo>
                <a:lnTo>
                  <a:pt x="3344" y="1662"/>
                </a:lnTo>
                <a:lnTo>
                  <a:pt x="3379" y="1614"/>
                </a:lnTo>
                <a:lnTo>
                  <a:pt x="3406" y="1558"/>
                </a:lnTo>
                <a:lnTo>
                  <a:pt x="3422" y="1495"/>
                </a:lnTo>
                <a:lnTo>
                  <a:pt x="3426" y="1425"/>
                </a:lnTo>
                <a:lnTo>
                  <a:pt x="3420" y="1353"/>
                </a:lnTo>
                <a:lnTo>
                  <a:pt x="3401" y="1278"/>
                </a:lnTo>
                <a:lnTo>
                  <a:pt x="3386" y="1242"/>
                </a:lnTo>
                <a:lnTo>
                  <a:pt x="3374" y="1213"/>
                </a:lnTo>
                <a:lnTo>
                  <a:pt x="3343" y="1159"/>
                </a:lnTo>
                <a:lnTo>
                  <a:pt x="3308" y="1111"/>
                </a:lnTo>
                <a:lnTo>
                  <a:pt x="3267" y="1069"/>
                </a:lnTo>
                <a:lnTo>
                  <a:pt x="3224" y="1035"/>
                </a:lnTo>
                <a:lnTo>
                  <a:pt x="3177" y="1007"/>
                </a:lnTo>
                <a:lnTo>
                  <a:pt x="3129" y="988"/>
                </a:lnTo>
                <a:lnTo>
                  <a:pt x="3081" y="979"/>
                </a:lnTo>
                <a:lnTo>
                  <a:pt x="3057" y="978"/>
                </a:lnTo>
                <a:lnTo>
                  <a:pt x="3035" y="979"/>
                </a:lnTo>
                <a:lnTo>
                  <a:pt x="2992" y="986"/>
                </a:lnTo>
                <a:lnTo>
                  <a:pt x="2973" y="994"/>
                </a:lnTo>
                <a:lnTo>
                  <a:pt x="2940" y="1008"/>
                </a:lnTo>
                <a:lnTo>
                  <a:pt x="2895" y="1024"/>
                </a:lnTo>
                <a:lnTo>
                  <a:pt x="2818" y="1054"/>
                </a:lnTo>
                <a:lnTo>
                  <a:pt x="2726" y="1093"/>
                </a:lnTo>
                <a:lnTo>
                  <a:pt x="2695" y="1104"/>
                </a:lnTo>
                <a:lnTo>
                  <a:pt x="2635" y="1112"/>
                </a:lnTo>
                <a:lnTo>
                  <a:pt x="2579" y="1102"/>
                </a:lnTo>
                <a:lnTo>
                  <a:pt x="2530" y="1075"/>
                </a:lnTo>
                <a:lnTo>
                  <a:pt x="2509" y="1054"/>
                </a:lnTo>
                <a:lnTo>
                  <a:pt x="2492" y="1034"/>
                </a:lnTo>
                <a:lnTo>
                  <a:pt x="2465" y="981"/>
                </a:lnTo>
                <a:lnTo>
                  <a:pt x="2450" y="918"/>
                </a:lnTo>
                <a:lnTo>
                  <a:pt x="2446" y="848"/>
                </a:lnTo>
                <a:lnTo>
                  <a:pt x="2448" y="810"/>
                </a:lnTo>
                <a:lnTo>
                  <a:pt x="2458" y="722"/>
                </a:lnTo>
                <a:lnTo>
                  <a:pt x="2480" y="548"/>
                </a:lnTo>
                <a:lnTo>
                  <a:pt x="2509" y="374"/>
                </a:lnTo>
                <a:lnTo>
                  <a:pt x="2544" y="201"/>
                </a:lnTo>
                <a:lnTo>
                  <a:pt x="2563" y="115"/>
                </a:lnTo>
                <a:lnTo>
                  <a:pt x="2479" y="95"/>
                </a:lnTo>
                <a:lnTo>
                  <a:pt x="2310" y="62"/>
                </a:lnTo>
                <a:lnTo>
                  <a:pt x="2140" y="34"/>
                </a:lnTo>
                <a:lnTo>
                  <a:pt x="1969" y="11"/>
                </a:lnTo>
                <a:lnTo>
                  <a:pt x="1883" y="3"/>
                </a:lnTo>
                <a:lnTo>
                  <a:pt x="1850" y="0"/>
                </a:lnTo>
                <a:lnTo>
                  <a:pt x="1789" y="4"/>
                </a:lnTo>
                <a:lnTo>
                  <a:pt x="1739" y="18"/>
                </a:lnTo>
                <a:lnTo>
                  <a:pt x="1702" y="42"/>
                </a:lnTo>
                <a:lnTo>
                  <a:pt x="1691" y="58"/>
                </a:lnTo>
                <a:lnTo>
                  <a:pt x="1682" y="71"/>
                </a:lnTo>
                <a:lnTo>
                  <a:pt x="1676" y="98"/>
                </a:lnTo>
                <a:lnTo>
                  <a:pt x="1680" y="138"/>
                </a:lnTo>
                <a:lnTo>
                  <a:pt x="1688" y="161"/>
                </a:lnTo>
                <a:lnTo>
                  <a:pt x="1727" y="253"/>
                </a:lnTo>
                <a:lnTo>
                  <a:pt x="1757" y="330"/>
                </a:lnTo>
                <a:lnTo>
                  <a:pt x="1774" y="374"/>
                </a:lnTo>
                <a:lnTo>
                  <a:pt x="1788" y="407"/>
                </a:lnTo>
                <a:lnTo>
                  <a:pt x="1800" y="444"/>
                </a:lnTo>
                <a:lnTo>
                  <a:pt x="1811" y="517"/>
                </a:lnTo>
                <a:lnTo>
                  <a:pt x="1804" y="593"/>
                </a:lnTo>
                <a:lnTo>
                  <a:pt x="1780" y="668"/>
                </a:lnTo>
                <a:lnTo>
                  <a:pt x="1739" y="739"/>
                </a:lnTo>
                <a:lnTo>
                  <a:pt x="1685" y="805"/>
                </a:lnTo>
                <a:lnTo>
                  <a:pt x="1618" y="865"/>
                </a:lnTo>
                <a:lnTo>
                  <a:pt x="1538" y="914"/>
                </a:lnTo>
                <a:lnTo>
                  <a:pt x="1494" y="934"/>
                </a:lnTo>
                <a:lnTo>
                  <a:pt x="1467" y="944"/>
                </a:lnTo>
                <a:lnTo>
                  <a:pt x="1412" y="962"/>
                </a:lnTo>
                <a:lnTo>
                  <a:pt x="1356" y="973"/>
                </a:lnTo>
                <a:lnTo>
                  <a:pt x="1300" y="980"/>
                </a:lnTo>
                <a:lnTo>
                  <a:pt x="1272" y="980"/>
                </a:lnTo>
                <a:lnTo>
                  <a:pt x="1272" y="980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8"/>
                </a:lnTo>
                <a:lnTo>
                  <a:pt x="1073" y="937"/>
                </a:lnTo>
                <a:lnTo>
                  <a:pt x="1026" y="910"/>
                </a:lnTo>
                <a:lnTo>
                  <a:pt x="985" y="877"/>
                </a:lnTo>
                <a:lnTo>
                  <a:pt x="950" y="839"/>
                </a:lnTo>
                <a:lnTo>
                  <a:pt x="922" y="796"/>
                </a:lnTo>
                <a:lnTo>
                  <a:pt x="912" y="772"/>
                </a:lnTo>
                <a:lnTo>
                  <a:pt x="905" y="754"/>
                </a:lnTo>
                <a:lnTo>
                  <a:pt x="895" y="707"/>
                </a:lnTo>
                <a:lnTo>
                  <a:pt x="888" y="620"/>
                </a:lnTo>
                <a:lnTo>
                  <a:pt x="893" y="483"/>
                </a:lnTo>
                <a:lnTo>
                  <a:pt x="908" y="342"/>
                </a:lnTo>
                <a:lnTo>
                  <a:pt x="917" y="277"/>
                </a:lnTo>
                <a:lnTo>
                  <a:pt x="921" y="246"/>
                </a:lnTo>
                <a:lnTo>
                  <a:pt x="921" y="187"/>
                </a:lnTo>
                <a:lnTo>
                  <a:pt x="910" y="137"/>
                </a:lnTo>
                <a:lnTo>
                  <a:pt x="889" y="92"/>
                </a:lnTo>
                <a:lnTo>
                  <a:pt x="875" y="73"/>
                </a:lnTo>
                <a:lnTo>
                  <a:pt x="859" y="57"/>
                </a:lnTo>
                <a:lnTo>
                  <a:pt x="822" y="32"/>
                </a:lnTo>
                <a:lnTo>
                  <a:pt x="776" y="17"/>
                </a:lnTo>
                <a:lnTo>
                  <a:pt x="724" y="13"/>
                </a:lnTo>
                <a:lnTo>
                  <a:pt x="696" y="16"/>
                </a:lnTo>
                <a:lnTo>
                  <a:pt x="552" y="35"/>
                </a:lnTo>
                <a:lnTo>
                  <a:pt x="262" y="86"/>
                </a:lnTo>
                <a:lnTo>
                  <a:pt x="118" y="119"/>
                </a:lnTo>
                <a:lnTo>
                  <a:pt x="98" y="205"/>
                </a:lnTo>
                <a:lnTo>
                  <a:pt x="64" y="378"/>
                </a:lnTo>
                <a:lnTo>
                  <a:pt x="35" y="553"/>
                </a:lnTo>
                <a:lnTo>
                  <a:pt x="11" y="730"/>
                </a:lnTo>
                <a:lnTo>
                  <a:pt x="2" y="818"/>
                </a:lnTo>
                <a:lnTo>
                  <a:pt x="0" y="847"/>
                </a:lnTo>
                <a:lnTo>
                  <a:pt x="2" y="900"/>
                </a:lnTo>
                <a:lnTo>
                  <a:pt x="11" y="945"/>
                </a:lnTo>
                <a:lnTo>
                  <a:pt x="29" y="983"/>
                </a:lnTo>
                <a:lnTo>
                  <a:pt x="40" y="996"/>
                </a:lnTo>
                <a:lnTo>
                  <a:pt x="52" y="1008"/>
                </a:lnTo>
                <a:lnTo>
                  <a:pt x="78" y="1021"/>
                </a:lnTo>
                <a:lnTo>
                  <a:pt x="108" y="1025"/>
                </a:lnTo>
                <a:lnTo>
                  <a:pt x="142" y="1020"/>
                </a:lnTo>
                <a:lnTo>
                  <a:pt x="160" y="1013"/>
                </a:lnTo>
                <a:lnTo>
                  <a:pt x="253" y="974"/>
                </a:lnTo>
                <a:lnTo>
                  <a:pt x="331" y="944"/>
                </a:lnTo>
                <a:lnTo>
                  <a:pt x="374" y="927"/>
                </a:lnTo>
                <a:lnTo>
                  <a:pt x="406" y="914"/>
                </a:lnTo>
                <a:lnTo>
                  <a:pt x="434" y="904"/>
                </a:lnTo>
                <a:lnTo>
                  <a:pt x="493" y="892"/>
                </a:lnTo>
                <a:lnTo>
                  <a:pt x="523" y="890"/>
                </a:lnTo>
                <a:lnTo>
                  <a:pt x="554" y="892"/>
                </a:lnTo>
                <a:lnTo>
                  <a:pt x="616" y="904"/>
                </a:lnTo>
                <a:lnTo>
                  <a:pt x="676" y="926"/>
                </a:lnTo>
                <a:lnTo>
                  <a:pt x="734" y="958"/>
                </a:lnTo>
                <a:lnTo>
                  <a:pt x="788" y="1000"/>
                </a:lnTo>
                <a:lnTo>
                  <a:pt x="836" y="1050"/>
                </a:lnTo>
                <a:lnTo>
                  <a:pt x="880" y="1108"/>
                </a:lnTo>
                <a:lnTo>
                  <a:pt x="917" y="1174"/>
                </a:lnTo>
                <a:lnTo>
                  <a:pt x="933" y="1208"/>
                </a:lnTo>
                <a:lnTo>
                  <a:pt x="950" y="1253"/>
                </a:lnTo>
                <a:lnTo>
                  <a:pt x="972" y="1345"/>
                </a:lnTo>
                <a:lnTo>
                  <a:pt x="979" y="1434"/>
                </a:lnTo>
                <a:lnTo>
                  <a:pt x="971" y="1520"/>
                </a:lnTo>
                <a:lnTo>
                  <a:pt x="949" y="1599"/>
                </a:lnTo>
                <a:lnTo>
                  <a:pt x="914" y="1669"/>
                </a:lnTo>
                <a:lnTo>
                  <a:pt x="865" y="1728"/>
                </a:lnTo>
                <a:lnTo>
                  <a:pt x="806" y="1774"/>
                </a:lnTo>
                <a:lnTo>
                  <a:pt x="771" y="1789"/>
                </a:lnTo>
                <a:lnTo>
                  <a:pt x="741" y="1801"/>
                </a:lnTo>
                <a:lnTo>
                  <a:pt x="652" y="1812"/>
                </a:lnTo>
                <a:lnTo>
                  <a:pt x="594" y="1813"/>
                </a:lnTo>
                <a:lnTo>
                  <a:pt x="523" y="1811"/>
                </a:lnTo>
                <a:lnTo>
                  <a:pt x="362" y="1798"/>
                </a:lnTo>
                <a:lnTo>
                  <a:pt x="276" y="1784"/>
                </a:lnTo>
                <a:lnTo>
                  <a:pt x="241" y="1780"/>
                </a:lnTo>
                <a:lnTo>
                  <a:pt x="177" y="1782"/>
                </a:lnTo>
                <a:lnTo>
                  <a:pt x="121" y="1798"/>
                </a:lnTo>
                <a:lnTo>
                  <a:pt x="75" y="1825"/>
                </a:lnTo>
                <a:lnTo>
                  <a:pt x="56" y="1843"/>
                </a:lnTo>
                <a:lnTo>
                  <a:pt x="43" y="1859"/>
                </a:lnTo>
                <a:lnTo>
                  <a:pt x="25" y="1894"/>
                </a:lnTo>
                <a:lnTo>
                  <a:pt x="14" y="1935"/>
                </a:lnTo>
                <a:lnTo>
                  <a:pt x="12" y="1981"/>
                </a:lnTo>
                <a:lnTo>
                  <a:pt x="14" y="2005"/>
                </a:lnTo>
                <a:lnTo>
                  <a:pt x="33" y="2146"/>
                </a:lnTo>
                <a:lnTo>
                  <a:pt x="83" y="2427"/>
                </a:lnTo>
                <a:lnTo>
                  <a:pt x="114" y="2567"/>
                </a:lnTo>
                <a:lnTo>
                  <a:pt x="256" y="2536"/>
                </a:lnTo>
                <a:lnTo>
                  <a:pt x="542" y="2485"/>
                </a:lnTo>
                <a:lnTo>
                  <a:pt x="685" y="2466"/>
                </a:lnTo>
                <a:lnTo>
                  <a:pt x="709" y="2464"/>
                </a:lnTo>
                <a:lnTo>
                  <a:pt x="731" y="2463"/>
                </a:lnTo>
                <a:lnTo>
                  <a:pt x="763" y="2464"/>
                </a:lnTo>
                <a:lnTo>
                  <a:pt x="822" y="2476"/>
                </a:lnTo>
                <a:lnTo>
                  <a:pt x="875" y="2499"/>
                </a:lnTo>
                <a:lnTo>
                  <a:pt x="920" y="2532"/>
                </a:lnTo>
                <a:lnTo>
                  <a:pt x="939" y="2554"/>
                </a:lnTo>
                <a:lnTo>
                  <a:pt x="960" y="2579"/>
                </a:lnTo>
                <a:lnTo>
                  <a:pt x="990" y="2641"/>
                </a:lnTo>
                <a:lnTo>
                  <a:pt x="1005" y="2710"/>
                </a:lnTo>
                <a:lnTo>
                  <a:pt x="1007" y="2786"/>
                </a:lnTo>
                <a:lnTo>
                  <a:pt x="1002" y="2826"/>
                </a:lnTo>
                <a:lnTo>
                  <a:pt x="990" y="2909"/>
                </a:lnTo>
                <a:lnTo>
                  <a:pt x="976" y="3054"/>
                </a:lnTo>
                <a:lnTo>
                  <a:pt x="974" y="3170"/>
                </a:lnTo>
                <a:lnTo>
                  <a:pt x="984" y="3252"/>
                </a:lnTo>
                <a:lnTo>
                  <a:pt x="991" y="3275"/>
                </a:lnTo>
                <a:lnTo>
                  <a:pt x="999" y="3293"/>
                </a:lnTo>
                <a:lnTo>
                  <a:pt x="1020" y="3325"/>
                </a:lnTo>
                <a:lnTo>
                  <a:pt x="1047" y="3354"/>
                </a:lnTo>
                <a:lnTo>
                  <a:pt x="1078" y="3378"/>
                </a:lnTo>
                <a:lnTo>
                  <a:pt x="1114" y="3398"/>
                </a:lnTo>
                <a:lnTo>
                  <a:pt x="1155" y="3413"/>
                </a:lnTo>
                <a:lnTo>
                  <a:pt x="1199" y="3423"/>
                </a:lnTo>
                <a:lnTo>
                  <a:pt x="1246" y="3430"/>
                </a:lnTo>
                <a:lnTo>
                  <a:pt x="1271" y="3430"/>
                </a:lnTo>
                <a:lnTo>
                  <a:pt x="1317" y="3428"/>
                </a:lnTo>
                <a:lnTo>
                  <a:pt x="1413" y="3408"/>
                </a:lnTo>
                <a:lnTo>
                  <a:pt x="1459" y="3390"/>
                </a:lnTo>
                <a:lnTo>
                  <a:pt x="1496" y="3375"/>
                </a:lnTo>
                <a:lnTo>
                  <a:pt x="1561" y="3334"/>
                </a:lnTo>
                <a:lnTo>
                  <a:pt x="1617" y="3288"/>
                </a:lnTo>
                <a:lnTo>
                  <a:pt x="1662" y="3236"/>
                </a:lnTo>
                <a:lnTo>
                  <a:pt x="1696" y="3179"/>
                </a:lnTo>
                <a:lnTo>
                  <a:pt x="1716" y="3121"/>
                </a:lnTo>
                <a:lnTo>
                  <a:pt x="1724" y="3062"/>
                </a:lnTo>
                <a:lnTo>
                  <a:pt x="1716" y="3005"/>
                </a:lnTo>
                <a:lnTo>
                  <a:pt x="1707" y="2977"/>
                </a:lnTo>
                <a:lnTo>
                  <a:pt x="1694" y="2944"/>
                </a:lnTo>
                <a:lnTo>
                  <a:pt x="1676" y="2900"/>
                </a:lnTo>
                <a:lnTo>
                  <a:pt x="1646" y="2823"/>
                </a:lnTo>
                <a:lnTo>
                  <a:pt x="1608" y="2731"/>
                </a:lnTo>
                <a:lnTo>
                  <a:pt x="1598" y="2705"/>
                </a:lnTo>
                <a:lnTo>
                  <a:pt x="1589" y="2656"/>
                </a:lnTo>
                <a:lnTo>
                  <a:pt x="1591" y="2610"/>
                </a:lnTo>
                <a:lnTo>
                  <a:pt x="1606" y="2566"/>
                </a:lnTo>
                <a:lnTo>
                  <a:pt x="1617" y="2546"/>
                </a:lnTo>
                <a:lnTo>
                  <a:pt x="1635" y="2525"/>
                </a:lnTo>
                <a:lnTo>
                  <a:pt x="1678" y="2488"/>
                </a:lnTo>
                <a:lnTo>
                  <a:pt x="1735" y="2464"/>
                </a:lnTo>
                <a:lnTo>
                  <a:pt x="1802" y="2452"/>
                </a:lnTo>
                <a:lnTo>
                  <a:pt x="1841" y="2451"/>
                </a:lnTo>
                <a:lnTo>
                  <a:pt x="1866" y="2451"/>
                </a:lnTo>
                <a:lnTo>
                  <a:pt x="1891" y="2453"/>
                </a:lnTo>
                <a:lnTo>
                  <a:pt x="1975" y="2461"/>
                </a:lnTo>
                <a:lnTo>
                  <a:pt x="2140" y="2483"/>
                </a:lnTo>
                <a:lnTo>
                  <a:pt x="2307" y="2510"/>
                </a:lnTo>
                <a:lnTo>
                  <a:pt x="2474" y="2543"/>
                </a:lnTo>
                <a:lnTo>
                  <a:pt x="2557" y="2561"/>
                </a:lnTo>
                <a:lnTo>
                  <a:pt x="2528" y="2426"/>
                </a:lnTo>
                <a:lnTo>
                  <a:pt x="2480" y="2152"/>
                </a:lnTo>
                <a:lnTo>
                  <a:pt x="2462" y="2015"/>
                </a:lnTo>
                <a:lnTo>
                  <a:pt x="2459" y="1982"/>
                </a:lnTo>
                <a:lnTo>
                  <a:pt x="2463" y="1918"/>
                </a:lnTo>
                <a:lnTo>
                  <a:pt x="2478" y="1860"/>
                </a:lnTo>
                <a:lnTo>
                  <a:pt x="2506" y="1808"/>
                </a:lnTo>
                <a:lnTo>
                  <a:pt x="2524" y="1785"/>
                </a:lnTo>
                <a:lnTo>
                  <a:pt x="2545" y="1765"/>
                </a:lnTo>
                <a:lnTo>
                  <a:pt x="2594" y="1730"/>
                </a:lnTo>
                <a:lnTo>
                  <a:pt x="2652" y="1706"/>
                </a:lnTo>
                <a:lnTo>
                  <a:pt x="2717" y="1694"/>
                </a:lnTo>
                <a:lnTo>
                  <a:pt x="2752" y="1693"/>
                </a:lnTo>
                <a:lnTo>
                  <a:pt x="2786" y="1694"/>
                </a:lnTo>
                <a:lnTo>
                  <a:pt x="2822" y="1699"/>
                </a:lnTo>
                <a:close/>
              </a:path>
            </a:pathLst>
          </a:custGeom>
          <a:solidFill>
            <a:srgbClr val="34348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4494"/>
              </a:solidFill>
            </a:endParaRPr>
          </a:p>
        </p:txBody>
      </p:sp>
      <p:sp>
        <p:nvSpPr>
          <p:cNvPr id="7" name="Freeform 37">
            <a:extLst>
              <a:ext uri="{FF2B5EF4-FFF2-40B4-BE49-F238E27FC236}">
                <a16:creationId xmlns:a16="http://schemas.microsoft.com/office/drawing/2014/main" id="{56A9BC1F-9445-4A1B-87CB-B81D679EF408}"/>
              </a:ext>
            </a:extLst>
          </p:cNvPr>
          <p:cNvSpPr>
            <a:spLocks/>
          </p:cNvSpPr>
          <p:nvPr/>
        </p:nvSpPr>
        <p:spPr bwMode="auto">
          <a:xfrm>
            <a:off x="5007593" y="3052966"/>
            <a:ext cx="2473077" cy="2356659"/>
          </a:xfrm>
          <a:custGeom>
            <a:avLst/>
            <a:gdLst>
              <a:gd name="T0" fmla="*/ 3131 w 3429"/>
              <a:gd name="T1" fmla="*/ 2451 h 3427"/>
              <a:gd name="T2" fmla="*/ 3302 w 3429"/>
              <a:gd name="T3" fmla="*/ 2422 h 3427"/>
              <a:gd name="T4" fmla="*/ 3425 w 3429"/>
              <a:gd name="T5" fmla="*/ 2220 h 3427"/>
              <a:gd name="T6" fmla="*/ 3390 w 3429"/>
              <a:gd name="T7" fmla="*/ 1967 h 3427"/>
              <a:gd name="T8" fmla="*/ 3271 w 3429"/>
              <a:gd name="T9" fmla="*/ 1794 h 3427"/>
              <a:gd name="T10" fmla="*/ 3084 w 3429"/>
              <a:gd name="T11" fmla="*/ 1703 h 3427"/>
              <a:gd name="T12" fmla="*/ 2976 w 3429"/>
              <a:gd name="T13" fmla="*/ 1719 h 3427"/>
              <a:gd name="T14" fmla="*/ 2729 w 3429"/>
              <a:gd name="T15" fmla="*/ 1817 h 3427"/>
              <a:gd name="T16" fmla="*/ 2534 w 3429"/>
              <a:gd name="T17" fmla="*/ 1800 h 3427"/>
              <a:gd name="T18" fmla="*/ 2454 w 3429"/>
              <a:gd name="T19" fmla="*/ 1643 h 3427"/>
              <a:gd name="T20" fmla="*/ 2483 w 3429"/>
              <a:gd name="T21" fmla="*/ 1284 h 3427"/>
              <a:gd name="T22" fmla="*/ 2426 w 3429"/>
              <a:gd name="T23" fmla="*/ 898 h 3427"/>
              <a:gd name="T24" fmla="*/ 1903 w 3429"/>
              <a:gd name="T25" fmla="*/ 960 h 3427"/>
              <a:gd name="T26" fmla="*/ 1741 w 3429"/>
              <a:gd name="T27" fmla="*/ 850 h 3427"/>
              <a:gd name="T28" fmla="*/ 1699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2 w 3429"/>
              <a:gd name="T35" fmla="*/ 5 h 3427"/>
              <a:gd name="T36" fmla="*/ 1288 w 3429"/>
              <a:gd name="T37" fmla="*/ 21 h 3427"/>
              <a:gd name="T38" fmla="*/ 1083 w 3429"/>
              <a:gd name="T39" fmla="*/ 142 h 3427"/>
              <a:gd name="T40" fmla="*/ 977 w 3429"/>
              <a:gd name="T41" fmla="*/ 367 h 3427"/>
              <a:gd name="T42" fmla="*/ 1024 w 3429"/>
              <a:gd name="T43" fmla="*/ 530 h 3427"/>
              <a:gd name="T44" fmla="*/ 1111 w 3429"/>
              <a:gd name="T45" fmla="*/ 773 h 3427"/>
              <a:gd name="T46" fmla="*/ 1067 w 3429"/>
              <a:gd name="T47" fmla="*/ 905 h 3427"/>
              <a:gd name="T48" fmla="*/ 859 w 3429"/>
              <a:gd name="T49" fmla="*/ 979 h 3427"/>
              <a:gd name="T50" fmla="*/ 548 w 3429"/>
              <a:gd name="T51" fmla="*/ 944 h 3427"/>
              <a:gd name="T52" fmla="*/ 95 w 3429"/>
              <a:gd name="T53" fmla="*/ 945 h 3427"/>
              <a:gd name="T54" fmla="*/ 2 w 3429"/>
              <a:gd name="T55" fmla="*/ 1542 h 3427"/>
              <a:gd name="T56" fmla="*/ 29 w 3429"/>
              <a:gd name="T57" fmla="*/ 1706 h 3427"/>
              <a:gd name="T58" fmla="*/ 108 w 3429"/>
              <a:gd name="T59" fmla="*/ 1749 h 3427"/>
              <a:gd name="T60" fmla="*/ 329 w 3429"/>
              <a:gd name="T61" fmla="*/ 1669 h 3427"/>
              <a:gd name="T62" fmla="*/ 494 w 3429"/>
              <a:gd name="T63" fmla="*/ 1615 h 3427"/>
              <a:gd name="T64" fmla="*/ 677 w 3429"/>
              <a:gd name="T65" fmla="*/ 1649 h 3427"/>
              <a:gd name="T66" fmla="*/ 881 w 3429"/>
              <a:gd name="T67" fmla="*/ 1832 h 3427"/>
              <a:gd name="T68" fmla="*/ 973 w 3429"/>
              <a:gd name="T69" fmla="*/ 2068 h 3427"/>
              <a:gd name="T70" fmla="*/ 914 w 3429"/>
              <a:gd name="T71" fmla="*/ 2393 h 3427"/>
              <a:gd name="T72" fmla="*/ 741 w 3429"/>
              <a:gd name="T73" fmla="*/ 2524 h 3427"/>
              <a:gd name="T74" fmla="*/ 362 w 3429"/>
              <a:gd name="T75" fmla="*/ 2520 h 3427"/>
              <a:gd name="T76" fmla="*/ 121 w 3429"/>
              <a:gd name="T77" fmla="*/ 2521 h 3427"/>
              <a:gd name="T78" fmla="*/ 26 w 3429"/>
              <a:gd name="T79" fmla="*/ 2618 h 3427"/>
              <a:gd name="T80" fmla="*/ 34 w 3429"/>
              <a:gd name="T81" fmla="*/ 2874 h 3427"/>
              <a:gd name="T82" fmla="*/ 378 w 3429"/>
              <a:gd name="T83" fmla="*/ 3362 h 3427"/>
              <a:gd name="T84" fmla="*/ 852 w 3429"/>
              <a:gd name="T85" fmla="*/ 3427 h 3427"/>
              <a:gd name="T86" fmla="*/ 1012 w 3429"/>
              <a:gd name="T87" fmla="*/ 3369 h 3427"/>
              <a:gd name="T88" fmla="*/ 1013 w 3429"/>
              <a:gd name="T89" fmla="*/ 3266 h 3427"/>
              <a:gd name="T90" fmla="*/ 914 w 3429"/>
              <a:gd name="T91" fmla="*/ 3019 h 3427"/>
              <a:gd name="T92" fmla="*/ 923 w 3429"/>
              <a:gd name="T93" fmla="*/ 2759 h 3427"/>
              <a:gd name="T94" fmla="*/ 1163 w 3429"/>
              <a:gd name="T95" fmla="*/ 2512 h 3427"/>
              <a:gd name="T96" fmla="*/ 1347 w 3429"/>
              <a:gd name="T97" fmla="*/ 2453 h 3427"/>
              <a:gd name="T98" fmla="*/ 1521 w 3429"/>
              <a:gd name="T99" fmla="*/ 2455 h 3427"/>
              <a:gd name="T100" fmla="*/ 1717 w 3429"/>
              <a:gd name="T101" fmla="*/ 2549 h 3427"/>
              <a:gd name="T102" fmla="*/ 1796 w 3429"/>
              <a:gd name="T103" fmla="*/ 2673 h 3427"/>
              <a:gd name="T104" fmla="*/ 1793 w 3429"/>
              <a:gd name="T105" fmla="*/ 3084 h 3427"/>
              <a:gd name="T106" fmla="*/ 1791 w 3429"/>
              <a:gd name="T107" fmla="*/ 3291 h 3427"/>
              <a:gd name="T108" fmla="*/ 1880 w 3429"/>
              <a:gd name="T109" fmla="*/ 3394 h 3427"/>
              <a:gd name="T110" fmla="*/ 2146 w 3429"/>
              <a:gd name="T111" fmla="*/ 3392 h 3427"/>
              <a:gd name="T112" fmla="*/ 2485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6" y="2424"/>
                </a:moveTo>
                <a:lnTo>
                  <a:pt x="2908" y="2436"/>
                </a:lnTo>
                <a:lnTo>
                  <a:pt x="3063" y="2450"/>
                </a:lnTo>
                <a:lnTo>
                  <a:pt x="3131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5" y="2434"/>
                </a:lnTo>
                <a:lnTo>
                  <a:pt x="3302" y="2422"/>
                </a:lnTo>
                <a:lnTo>
                  <a:pt x="3347" y="2387"/>
                </a:lnTo>
                <a:lnTo>
                  <a:pt x="3382" y="2339"/>
                </a:lnTo>
                <a:lnTo>
                  <a:pt x="3409" y="2283"/>
                </a:lnTo>
                <a:lnTo>
                  <a:pt x="3425" y="2220"/>
                </a:lnTo>
                <a:lnTo>
                  <a:pt x="3429" y="2150"/>
                </a:lnTo>
                <a:lnTo>
                  <a:pt x="3423" y="2078"/>
                </a:lnTo>
                <a:lnTo>
                  <a:pt x="3404" y="2003"/>
                </a:lnTo>
                <a:lnTo>
                  <a:pt x="3390" y="1967"/>
                </a:lnTo>
                <a:lnTo>
                  <a:pt x="3377" y="1938"/>
                </a:lnTo>
                <a:lnTo>
                  <a:pt x="3346" y="1884"/>
                </a:lnTo>
                <a:lnTo>
                  <a:pt x="3311" y="1836"/>
                </a:lnTo>
                <a:lnTo>
                  <a:pt x="3271" y="1794"/>
                </a:lnTo>
                <a:lnTo>
                  <a:pt x="3227" y="1759"/>
                </a:lnTo>
                <a:lnTo>
                  <a:pt x="3180" y="1731"/>
                </a:lnTo>
                <a:lnTo>
                  <a:pt x="3133" y="1713"/>
                </a:lnTo>
                <a:lnTo>
                  <a:pt x="3084" y="1703"/>
                </a:lnTo>
                <a:lnTo>
                  <a:pt x="3060" y="1702"/>
                </a:lnTo>
                <a:lnTo>
                  <a:pt x="3038" y="1702"/>
                </a:lnTo>
                <a:lnTo>
                  <a:pt x="2996" y="1711"/>
                </a:lnTo>
                <a:lnTo>
                  <a:pt x="2976" y="1719"/>
                </a:lnTo>
                <a:lnTo>
                  <a:pt x="2944" y="1731"/>
                </a:lnTo>
                <a:lnTo>
                  <a:pt x="2900" y="1749"/>
                </a:lnTo>
                <a:lnTo>
                  <a:pt x="2823" y="1779"/>
                </a:lnTo>
                <a:lnTo>
                  <a:pt x="2729" y="1817"/>
                </a:lnTo>
                <a:lnTo>
                  <a:pt x="2698" y="1829"/>
                </a:lnTo>
                <a:lnTo>
                  <a:pt x="2638" y="1837"/>
                </a:lnTo>
                <a:lnTo>
                  <a:pt x="2582" y="1827"/>
                </a:lnTo>
                <a:lnTo>
                  <a:pt x="2534" y="1800"/>
                </a:lnTo>
                <a:lnTo>
                  <a:pt x="2513" y="1779"/>
                </a:lnTo>
                <a:lnTo>
                  <a:pt x="2495" y="1757"/>
                </a:lnTo>
                <a:lnTo>
                  <a:pt x="2469" y="1705"/>
                </a:lnTo>
                <a:lnTo>
                  <a:pt x="2454" y="1643"/>
                </a:lnTo>
                <a:lnTo>
                  <a:pt x="2450" y="1573"/>
                </a:lnTo>
                <a:lnTo>
                  <a:pt x="2453" y="1534"/>
                </a:lnTo>
                <a:lnTo>
                  <a:pt x="2461" y="1451"/>
                </a:lnTo>
                <a:lnTo>
                  <a:pt x="2483" y="1284"/>
                </a:lnTo>
                <a:lnTo>
                  <a:pt x="2510" y="1118"/>
                </a:lnTo>
                <a:lnTo>
                  <a:pt x="2542" y="951"/>
                </a:lnTo>
                <a:lnTo>
                  <a:pt x="2560" y="868"/>
                </a:lnTo>
                <a:lnTo>
                  <a:pt x="2426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4" y="901"/>
                </a:lnTo>
                <a:lnTo>
                  <a:pt x="1761" y="876"/>
                </a:lnTo>
                <a:lnTo>
                  <a:pt x="1741" y="850"/>
                </a:lnTo>
                <a:lnTo>
                  <a:pt x="1710" y="789"/>
                </a:lnTo>
                <a:lnTo>
                  <a:pt x="1695" y="719"/>
                </a:lnTo>
                <a:lnTo>
                  <a:pt x="1694" y="644"/>
                </a:lnTo>
                <a:lnTo>
                  <a:pt x="1699" y="603"/>
                </a:lnTo>
                <a:lnTo>
                  <a:pt x="1712" y="520"/>
                </a:lnTo>
                <a:lnTo>
                  <a:pt x="1724" y="375"/>
                </a:lnTo>
                <a:lnTo>
                  <a:pt x="1726" y="258"/>
                </a:lnTo>
                <a:lnTo>
                  <a:pt x="1717" y="177"/>
                </a:lnTo>
                <a:lnTo>
                  <a:pt x="1709" y="153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2" y="52"/>
                </a:lnTo>
                <a:lnTo>
                  <a:pt x="1586" y="31"/>
                </a:lnTo>
                <a:lnTo>
                  <a:pt x="1546" y="16"/>
                </a:lnTo>
                <a:lnTo>
                  <a:pt x="1502" y="5"/>
                </a:lnTo>
                <a:lnTo>
                  <a:pt x="1454" y="0"/>
                </a:lnTo>
                <a:lnTo>
                  <a:pt x="1430" y="0"/>
                </a:lnTo>
                <a:lnTo>
                  <a:pt x="1383" y="1"/>
                </a:lnTo>
                <a:lnTo>
                  <a:pt x="1288" y="21"/>
                </a:lnTo>
                <a:lnTo>
                  <a:pt x="1241" y="38"/>
                </a:lnTo>
                <a:lnTo>
                  <a:pt x="1205" y="55"/>
                </a:lnTo>
                <a:lnTo>
                  <a:pt x="1139" y="94"/>
                </a:lnTo>
                <a:lnTo>
                  <a:pt x="1083" y="142"/>
                </a:lnTo>
                <a:lnTo>
                  <a:pt x="1039" y="194"/>
                </a:lnTo>
                <a:lnTo>
                  <a:pt x="1005" y="250"/>
                </a:lnTo>
                <a:lnTo>
                  <a:pt x="984" y="309"/>
                </a:lnTo>
                <a:lnTo>
                  <a:pt x="977" y="367"/>
                </a:lnTo>
                <a:lnTo>
                  <a:pt x="984" y="425"/>
                </a:lnTo>
                <a:lnTo>
                  <a:pt x="994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3" y="699"/>
                </a:lnTo>
                <a:lnTo>
                  <a:pt x="1102" y="725"/>
                </a:lnTo>
                <a:lnTo>
                  <a:pt x="1111" y="773"/>
                </a:lnTo>
                <a:lnTo>
                  <a:pt x="1109" y="820"/>
                </a:lnTo>
                <a:lnTo>
                  <a:pt x="1095" y="864"/>
                </a:lnTo>
                <a:lnTo>
                  <a:pt x="1083" y="883"/>
                </a:lnTo>
                <a:lnTo>
                  <a:pt x="1067" y="905"/>
                </a:lnTo>
                <a:lnTo>
                  <a:pt x="1022" y="941"/>
                </a:lnTo>
                <a:lnTo>
                  <a:pt x="965" y="965"/>
                </a:lnTo>
                <a:lnTo>
                  <a:pt x="897" y="978"/>
                </a:lnTo>
                <a:lnTo>
                  <a:pt x="859" y="979"/>
                </a:lnTo>
                <a:lnTo>
                  <a:pt x="835" y="979"/>
                </a:lnTo>
                <a:lnTo>
                  <a:pt x="810" y="977"/>
                </a:lnTo>
                <a:lnTo>
                  <a:pt x="723" y="967"/>
                </a:lnTo>
                <a:lnTo>
                  <a:pt x="548" y="944"/>
                </a:lnTo>
                <a:lnTo>
                  <a:pt x="374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2" y="1456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3" y="1669"/>
                </a:lnTo>
                <a:lnTo>
                  <a:pt x="29" y="1706"/>
                </a:lnTo>
                <a:lnTo>
                  <a:pt x="41" y="1720"/>
                </a:lnTo>
                <a:lnTo>
                  <a:pt x="52" y="1731"/>
                </a:lnTo>
                <a:lnTo>
                  <a:pt x="78" y="1745"/>
                </a:lnTo>
                <a:lnTo>
                  <a:pt x="108" y="1749"/>
                </a:lnTo>
                <a:lnTo>
                  <a:pt x="142" y="1744"/>
                </a:lnTo>
                <a:lnTo>
                  <a:pt x="161" y="1737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5"/>
                </a:lnTo>
                <a:lnTo>
                  <a:pt x="524" y="1614"/>
                </a:lnTo>
                <a:lnTo>
                  <a:pt x="555" y="1615"/>
                </a:lnTo>
                <a:lnTo>
                  <a:pt x="617" y="1627"/>
                </a:lnTo>
                <a:lnTo>
                  <a:pt x="677" y="1649"/>
                </a:lnTo>
                <a:lnTo>
                  <a:pt x="734" y="1682"/>
                </a:lnTo>
                <a:lnTo>
                  <a:pt x="788" y="1724"/>
                </a:lnTo>
                <a:lnTo>
                  <a:pt x="838" y="1774"/>
                </a:lnTo>
                <a:lnTo>
                  <a:pt x="881" y="1832"/>
                </a:lnTo>
                <a:lnTo>
                  <a:pt x="919" y="1897"/>
                </a:lnTo>
                <a:lnTo>
                  <a:pt x="934" y="1931"/>
                </a:lnTo>
                <a:lnTo>
                  <a:pt x="952" y="1977"/>
                </a:lnTo>
                <a:lnTo>
                  <a:pt x="973" y="2068"/>
                </a:lnTo>
                <a:lnTo>
                  <a:pt x="980" y="2158"/>
                </a:lnTo>
                <a:lnTo>
                  <a:pt x="971" y="2244"/>
                </a:lnTo>
                <a:lnTo>
                  <a:pt x="950" y="2322"/>
                </a:lnTo>
                <a:lnTo>
                  <a:pt x="914" y="2393"/>
                </a:lnTo>
                <a:lnTo>
                  <a:pt x="867" y="2451"/>
                </a:lnTo>
                <a:lnTo>
                  <a:pt x="807" y="2497"/>
                </a:lnTo>
                <a:lnTo>
                  <a:pt x="772" y="2513"/>
                </a:lnTo>
                <a:lnTo>
                  <a:pt x="741" y="2524"/>
                </a:lnTo>
                <a:lnTo>
                  <a:pt x="653" y="2536"/>
                </a:lnTo>
                <a:lnTo>
                  <a:pt x="595" y="2537"/>
                </a:lnTo>
                <a:lnTo>
                  <a:pt x="525" y="2535"/>
                </a:lnTo>
                <a:lnTo>
                  <a:pt x="362" y="2520"/>
                </a:lnTo>
                <a:lnTo>
                  <a:pt x="277" y="2508"/>
                </a:lnTo>
                <a:lnTo>
                  <a:pt x="242" y="2504"/>
                </a:lnTo>
                <a:lnTo>
                  <a:pt x="178" y="2506"/>
                </a:lnTo>
                <a:lnTo>
                  <a:pt x="121" y="2521"/>
                </a:lnTo>
                <a:lnTo>
                  <a:pt x="75" y="2548"/>
                </a:lnTo>
                <a:lnTo>
                  <a:pt x="57" y="2567"/>
                </a:lnTo>
                <a:lnTo>
                  <a:pt x="45" y="2582"/>
                </a:lnTo>
                <a:lnTo>
                  <a:pt x="26" y="2618"/>
                </a:lnTo>
                <a:lnTo>
                  <a:pt x="16" y="2658"/>
                </a:lnTo>
                <a:lnTo>
                  <a:pt x="14" y="2704"/>
                </a:lnTo>
                <a:lnTo>
                  <a:pt x="16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4" y="3391"/>
                </a:lnTo>
                <a:lnTo>
                  <a:pt x="730" y="3414"/>
                </a:lnTo>
                <a:lnTo>
                  <a:pt x="818" y="3423"/>
                </a:lnTo>
                <a:lnTo>
                  <a:pt x="852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9" y="3384"/>
                </a:lnTo>
                <a:lnTo>
                  <a:pt x="1012" y="3369"/>
                </a:lnTo>
                <a:lnTo>
                  <a:pt x="1019" y="3355"/>
                </a:lnTo>
                <a:lnTo>
                  <a:pt x="1025" y="3328"/>
                </a:lnTo>
                <a:lnTo>
                  <a:pt x="1021" y="3289"/>
                </a:lnTo>
                <a:lnTo>
                  <a:pt x="1013" y="3266"/>
                </a:lnTo>
                <a:lnTo>
                  <a:pt x="973" y="3172"/>
                </a:lnTo>
                <a:lnTo>
                  <a:pt x="943" y="3094"/>
                </a:lnTo>
                <a:lnTo>
                  <a:pt x="927" y="3050"/>
                </a:lnTo>
                <a:lnTo>
                  <a:pt x="914" y="3019"/>
                </a:lnTo>
                <a:lnTo>
                  <a:pt x="901" y="2983"/>
                </a:lnTo>
                <a:lnTo>
                  <a:pt x="891" y="2909"/>
                </a:lnTo>
                <a:lnTo>
                  <a:pt x="898" y="2834"/>
                </a:lnTo>
                <a:lnTo>
                  <a:pt x="923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4" y="2562"/>
                </a:lnTo>
                <a:lnTo>
                  <a:pt x="1163" y="2512"/>
                </a:lnTo>
                <a:lnTo>
                  <a:pt x="1208" y="2492"/>
                </a:lnTo>
                <a:lnTo>
                  <a:pt x="1235" y="2482"/>
                </a:lnTo>
                <a:lnTo>
                  <a:pt x="1291" y="2464"/>
                </a:lnTo>
                <a:lnTo>
                  <a:pt x="1347" y="2453"/>
                </a:lnTo>
                <a:lnTo>
                  <a:pt x="1403" y="2447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69"/>
                </a:lnTo>
                <a:lnTo>
                  <a:pt x="1629" y="2489"/>
                </a:lnTo>
                <a:lnTo>
                  <a:pt x="1675" y="2516"/>
                </a:lnTo>
                <a:lnTo>
                  <a:pt x="1717" y="2549"/>
                </a:lnTo>
                <a:lnTo>
                  <a:pt x="1751" y="2588"/>
                </a:lnTo>
                <a:lnTo>
                  <a:pt x="1779" y="2630"/>
                </a:lnTo>
                <a:lnTo>
                  <a:pt x="1789" y="2654"/>
                </a:lnTo>
                <a:lnTo>
                  <a:pt x="1796" y="2673"/>
                </a:lnTo>
                <a:lnTo>
                  <a:pt x="1806" y="2721"/>
                </a:lnTo>
                <a:lnTo>
                  <a:pt x="1813" y="2808"/>
                </a:lnTo>
                <a:lnTo>
                  <a:pt x="1809" y="2943"/>
                </a:lnTo>
                <a:lnTo>
                  <a:pt x="1793" y="3084"/>
                </a:lnTo>
                <a:lnTo>
                  <a:pt x="1784" y="3150"/>
                </a:lnTo>
                <a:lnTo>
                  <a:pt x="1780" y="3181"/>
                </a:lnTo>
                <a:lnTo>
                  <a:pt x="1781" y="3239"/>
                </a:lnTo>
                <a:lnTo>
                  <a:pt x="1791" y="3291"/>
                </a:lnTo>
                <a:lnTo>
                  <a:pt x="1812" y="3334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4"/>
                </a:lnTo>
                <a:lnTo>
                  <a:pt x="1925" y="3409"/>
                </a:lnTo>
                <a:lnTo>
                  <a:pt x="1977" y="3413"/>
                </a:lnTo>
                <a:lnTo>
                  <a:pt x="2005" y="3411"/>
                </a:lnTo>
                <a:lnTo>
                  <a:pt x="2146" y="3392"/>
                </a:lnTo>
                <a:lnTo>
                  <a:pt x="2427" y="3343"/>
                </a:lnTo>
                <a:lnTo>
                  <a:pt x="2567" y="3312"/>
                </a:lnTo>
                <a:lnTo>
                  <a:pt x="2536" y="3171"/>
                </a:lnTo>
                <a:lnTo>
                  <a:pt x="2485" y="2884"/>
                </a:lnTo>
                <a:lnTo>
                  <a:pt x="2466" y="2740"/>
                </a:lnTo>
                <a:lnTo>
                  <a:pt x="2462" y="2706"/>
                </a:lnTo>
                <a:lnTo>
                  <a:pt x="2466" y="2643"/>
                </a:lnTo>
                <a:lnTo>
                  <a:pt x="2482" y="2585"/>
                </a:lnTo>
                <a:lnTo>
                  <a:pt x="2510" y="2533"/>
                </a:lnTo>
                <a:lnTo>
                  <a:pt x="2528" y="2510"/>
                </a:lnTo>
                <a:lnTo>
                  <a:pt x="2548" y="2489"/>
                </a:lnTo>
                <a:lnTo>
                  <a:pt x="2598" y="2455"/>
                </a:lnTo>
                <a:lnTo>
                  <a:pt x="2656" y="2431"/>
                </a:lnTo>
                <a:lnTo>
                  <a:pt x="2720" y="2419"/>
                </a:lnTo>
                <a:lnTo>
                  <a:pt x="2755" y="2418"/>
                </a:lnTo>
                <a:lnTo>
                  <a:pt x="2790" y="2419"/>
                </a:lnTo>
                <a:lnTo>
                  <a:pt x="2826" y="24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4494"/>
              </a:solidFill>
            </a:endParaRPr>
          </a:p>
        </p:txBody>
      </p:sp>
      <p:grpSp>
        <p:nvGrpSpPr>
          <p:cNvPr id="8" name="Group 77">
            <a:extLst>
              <a:ext uri="{FF2B5EF4-FFF2-40B4-BE49-F238E27FC236}">
                <a16:creationId xmlns:a16="http://schemas.microsoft.com/office/drawing/2014/main" id="{18D78E19-7634-4221-A30F-28259D8BCC63}"/>
              </a:ext>
            </a:extLst>
          </p:cNvPr>
          <p:cNvGrpSpPr/>
          <p:nvPr/>
        </p:nvGrpSpPr>
        <p:grpSpPr>
          <a:xfrm>
            <a:off x="4489736" y="5427094"/>
            <a:ext cx="3183392" cy="1228904"/>
            <a:chOff x="-380530" y="2634652"/>
            <a:chExt cx="4385849" cy="1396814"/>
          </a:xfrm>
        </p:grpSpPr>
        <p:sp>
          <p:nvSpPr>
            <p:cNvPr id="9" name="TextBox 78">
              <a:extLst>
                <a:ext uri="{FF2B5EF4-FFF2-40B4-BE49-F238E27FC236}">
                  <a16:creationId xmlns:a16="http://schemas.microsoft.com/office/drawing/2014/main" id="{435B0B83-26D8-4FC2-8432-2E61B6214788}"/>
                </a:ext>
              </a:extLst>
            </p:cNvPr>
            <p:cNvSpPr txBox="1"/>
            <p:nvPr/>
          </p:nvSpPr>
          <p:spPr>
            <a:xfrm>
              <a:off x="332936" y="2634652"/>
              <a:ext cx="2937088" cy="4547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>
                  <a:solidFill>
                    <a:srgbClr val="004494"/>
                  </a:solidFill>
                </a:rPr>
                <a:t>e-Portfolio</a:t>
              </a:r>
            </a:p>
          </p:txBody>
        </p:sp>
        <p:sp>
          <p:nvSpPr>
            <p:cNvPr id="10" name="TextBox 79">
              <a:extLst>
                <a:ext uri="{FF2B5EF4-FFF2-40B4-BE49-F238E27FC236}">
                  <a16:creationId xmlns:a16="http://schemas.microsoft.com/office/drawing/2014/main" id="{01DEADBA-F99C-4DB3-8FD6-705C55A98D32}"/>
                </a:ext>
              </a:extLst>
            </p:cNvPr>
            <p:cNvSpPr txBox="1"/>
            <p:nvPr/>
          </p:nvSpPr>
          <p:spPr>
            <a:xfrm>
              <a:off x="-380530" y="3086926"/>
              <a:ext cx="4385849" cy="94454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200">
                  <a:solidFill>
                    <a:srgbClr val="00449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 individuals to document and describe their skills, qualifications and experience and to manage their career from a lifelong learning perspective</a:t>
              </a:r>
            </a:p>
          </p:txBody>
        </p:sp>
      </p:grpSp>
      <p:grpSp>
        <p:nvGrpSpPr>
          <p:cNvPr id="11" name="Group 83">
            <a:extLst>
              <a:ext uri="{FF2B5EF4-FFF2-40B4-BE49-F238E27FC236}">
                <a16:creationId xmlns:a16="http://schemas.microsoft.com/office/drawing/2014/main" id="{054958DE-A71F-4809-9541-C0EAD2924AC4}"/>
              </a:ext>
            </a:extLst>
          </p:cNvPr>
          <p:cNvGrpSpPr/>
          <p:nvPr/>
        </p:nvGrpSpPr>
        <p:grpSpPr>
          <a:xfrm>
            <a:off x="636972" y="4361465"/>
            <a:ext cx="2002557" cy="1536675"/>
            <a:chOff x="-683299" y="2284824"/>
            <a:chExt cx="3953323" cy="1746637"/>
          </a:xfrm>
        </p:grpSpPr>
        <p:sp>
          <p:nvSpPr>
            <p:cNvPr id="12" name="TextBox 84">
              <a:extLst>
                <a:ext uri="{FF2B5EF4-FFF2-40B4-BE49-F238E27FC236}">
                  <a16:creationId xmlns:a16="http://schemas.microsoft.com/office/drawing/2014/main" id="{63A191BF-CA09-47D7-9595-B1E7ACD5D59E}"/>
                </a:ext>
              </a:extLst>
            </p:cNvPr>
            <p:cNvSpPr txBox="1"/>
            <p:nvPr/>
          </p:nvSpPr>
          <p:spPr>
            <a:xfrm>
              <a:off x="-683299" y="2284824"/>
              <a:ext cx="3935273" cy="80460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>
                  <a:solidFill>
                    <a:srgbClr val="004494"/>
                  </a:solidFill>
                </a:rPr>
                <a:t>Interoperability mechanism</a:t>
              </a:r>
            </a:p>
          </p:txBody>
        </p:sp>
        <p:sp>
          <p:nvSpPr>
            <p:cNvPr id="13" name="TextBox 85">
              <a:extLst>
                <a:ext uri="{FF2B5EF4-FFF2-40B4-BE49-F238E27FC236}">
                  <a16:creationId xmlns:a16="http://schemas.microsoft.com/office/drawing/2014/main" id="{06BC273C-DDC2-435B-80B4-E22F180CBE16}"/>
                </a:ext>
              </a:extLst>
            </p:cNvPr>
            <p:cNvSpPr txBox="1"/>
            <p:nvPr/>
          </p:nvSpPr>
          <p:spPr>
            <a:xfrm>
              <a:off x="-555116" y="3086922"/>
              <a:ext cx="3825140" cy="9445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200">
                  <a:solidFill>
                    <a:srgbClr val="00449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Enables the exchange of information on skills and qualifications amongst different actors</a:t>
              </a:r>
            </a:p>
          </p:txBody>
        </p:sp>
      </p:grpSp>
      <p:grpSp>
        <p:nvGrpSpPr>
          <p:cNvPr id="14" name="Group 86">
            <a:extLst>
              <a:ext uri="{FF2B5EF4-FFF2-40B4-BE49-F238E27FC236}">
                <a16:creationId xmlns:a16="http://schemas.microsoft.com/office/drawing/2014/main" id="{8A6525FE-49F9-46EE-8309-E028A6C510DD}"/>
              </a:ext>
            </a:extLst>
          </p:cNvPr>
          <p:cNvGrpSpPr/>
          <p:nvPr/>
        </p:nvGrpSpPr>
        <p:grpSpPr>
          <a:xfrm>
            <a:off x="9565027" y="3656290"/>
            <a:ext cx="2376417" cy="1906010"/>
            <a:chOff x="332936" y="2284822"/>
            <a:chExt cx="3051817" cy="2166439"/>
          </a:xfrm>
        </p:grpSpPr>
        <p:sp>
          <p:nvSpPr>
            <p:cNvPr id="15" name="TextBox 87">
              <a:extLst>
                <a:ext uri="{FF2B5EF4-FFF2-40B4-BE49-F238E27FC236}">
                  <a16:creationId xmlns:a16="http://schemas.microsoft.com/office/drawing/2014/main" id="{05972A0F-DDFC-458E-AAD2-A8774E5632FF}"/>
                </a:ext>
              </a:extLst>
            </p:cNvPr>
            <p:cNvSpPr txBox="1"/>
            <p:nvPr/>
          </p:nvSpPr>
          <p:spPr>
            <a:xfrm>
              <a:off x="332936" y="2284822"/>
              <a:ext cx="3051817" cy="8046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>
                  <a:solidFill>
                    <a:srgbClr val="004494"/>
                  </a:solidFill>
                </a:rPr>
                <a:t>Information provision</a:t>
              </a:r>
            </a:p>
          </p:txBody>
        </p:sp>
        <p:sp>
          <p:nvSpPr>
            <p:cNvPr id="16" name="TextBox 88">
              <a:extLst>
                <a:ext uri="{FF2B5EF4-FFF2-40B4-BE49-F238E27FC236}">
                  <a16:creationId xmlns:a16="http://schemas.microsoft.com/office/drawing/2014/main" id="{92C54E28-477F-4ACD-BF74-FB39D3C15A4D}"/>
                </a:ext>
              </a:extLst>
            </p:cNvPr>
            <p:cNvSpPr txBox="1"/>
            <p:nvPr/>
          </p:nvSpPr>
          <p:spPr>
            <a:xfrm>
              <a:off x="340733" y="3086924"/>
              <a:ext cx="2929293" cy="136433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>
                  <a:solidFill>
                    <a:srgbClr val="00449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Provide information or links to available information on skills and qualifications that help users to better manager their lifelong career</a:t>
              </a:r>
            </a:p>
          </p:txBody>
        </p:sp>
      </p:grpSp>
      <p:cxnSp>
        <p:nvCxnSpPr>
          <p:cNvPr id="17" name="Straight Arrow Connector 9">
            <a:extLst>
              <a:ext uri="{FF2B5EF4-FFF2-40B4-BE49-F238E27FC236}">
                <a16:creationId xmlns:a16="http://schemas.microsoft.com/office/drawing/2014/main" id="{36A0B07E-3AEE-493C-A279-A02C0657C4DB}"/>
              </a:ext>
            </a:extLst>
          </p:cNvPr>
          <p:cNvCxnSpPr>
            <a:cxnSpLocks/>
          </p:cNvCxnSpPr>
          <p:nvPr/>
        </p:nvCxnSpPr>
        <p:spPr>
          <a:xfrm flipH="1">
            <a:off x="2713507" y="4549968"/>
            <a:ext cx="461906" cy="0"/>
          </a:xfrm>
          <a:prstGeom prst="straightConnector1">
            <a:avLst/>
          </a:prstGeom>
          <a:ln w="38100">
            <a:solidFill>
              <a:srgbClr val="004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DCA4E649-93B2-4143-9DBB-C11F002A4DA7}"/>
              </a:ext>
            </a:extLst>
          </p:cNvPr>
          <p:cNvCxnSpPr>
            <a:cxnSpLocks/>
          </p:cNvCxnSpPr>
          <p:nvPr/>
        </p:nvCxnSpPr>
        <p:spPr>
          <a:xfrm>
            <a:off x="6003767" y="5091612"/>
            <a:ext cx="0" cy="335482"/>
          </a:xfrm>
          <a:prstGeom prst="straightConnector1">
            <a:avLst/>
          </a:prstGeom>
          <a:ln w="38100">
            <a:solidFill>
              <a:srgbClr val="004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2FC0FF79-AC94-4C98-BEB1-72BA1880285D}"/>
              </a:ext>
            </a:extLst>
          </p:cNvPr>
          <p:cNvCxnSpPr>
            <a:cxnSpLocks/>
          </p:cNvCxnSpPr>
          <p:nvPr/>
        </p:nvCxnSpPr>
        <p:spPr>
          <a:xfrm flipV="1">
            <a:off x="8995051" y="3844794"/>
            <a:ext cx="494357" cy="72"/>
          </a:xfrm>
          <a:prstGeom prst="straightConnector1">
            <a:avLst/>
          </a:prstGeom>
          <a:ln w="38100">
            <a:solidFill>
              <a:srgbClr val="004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4" descr="https://static.thenounproject.com/png/2129389-200.png">
            <a:extLst>
              <a:ext uri="{FF2B5EF4-FFF2-40B4-BE49-F238E27FC236}">
                <a16:creationId xmlns:a16="http://schemas.microsoft.com/office/drawing/2014/main" id="{E640140D-E0EA-4720-8A3A-535E8DE3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31" y="4377790"/>
            <a:ext cx="586467" cy="5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7" descr="https://static.thenounproject.com/png/2074316-200.png">
            <a:extLst>
              <a:ext uri="{FF2B5EF4-FFF2-40B4-BE49-F238E27FC236}">
                <a16:creationId xmlns:a16="http://schemas.microsoft.com/office/drawing/2014/main" id="{3B9DD941-A258-49F3-95E7-2640FA68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98" y="3997496"/>
            <a:ext cx="531921" cy="5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36">
            <a:extLst>
              <a:ext uri="{FF2B5EF4-FFF2-40B4-BE49-F238E27FC236}">
                <a16:creationId xmlns:a16="http://schemas.microsoft.com/office/drawing/2014/main" id="{AB11DA89-F5E8-47A2-B11D-55EA0A5C6C9D}"/>
              </a:ext>
            </a:extLst>
          </p:cNvPr>
          <p:cNvSpPr>
            <a:spLocks/>
          </p:cNvSpPr>
          <p:nvPr/>
        </p:nvSpPr>
        <p:spPr bwMode="auto">
          <a:xfrm rot="16200000">
            <a:off x="5007593" y="1276519"/>
            <a:ext cx="2473077" cy="2362166"/>
          </a:xfrm>
          <a:custGeom>
            <a:avLst/>
            <a:gdLst>
              <a:gd name="T0" fmla="*/ 3127 w 3426"/>
              <a:gd name="T1" fmla="*/ 1726 h 3430"/>
              <a:gd name="T2" fmla="*/ 3298 w 3426"/>
              <a:gd name="T3" fmla="*/ 1697 h 3430"/>
              <a:gd name="T4" fmla="*/ 3422 w 3426"/>
              <a:gd name="T5" fmla="*/ 1495 h 3430"/>
              <a:gd name="T6" fmla="*/ 3386 w 3426"/>
              <a:gd name="T7" fmla="*/ 1242 h 3430"/>
              <a:gd name="T8" fmla="*/ 3267 w 3426"/>
              <a:gd name="T9" fmla="*/ 1069 h 3430"/>
              <a:gd name="T10" fmla="*/ 3081 w 3426"/>
              <a:gd name="T11" fmla="*/ 979 h 3430"/>
              <a:gd name="T12" fmla="*/ 2973 w 3426"/>
              <a:gd name="T13" fmla="*/ 994 h 3430"/>
              <a:gd name="T14" fmla="*/ 2726 w 3426"/>
              <a:gd name="T15" fmla="*/ 1093 h 3430"/>
              <a:gd name="T16" fmla="*/ 2530 w 3426"/>
              <a:gd name="T17" fmla="*/ 1075 h 3430"/>
              <a:gd name="T18" fmla="*/ 2450 w 3426"/>
              <a:gd name="T19" fmla="*/ 918 h 3430"/>
              <a:gd name="T20" fmla="*/ 2480 w 3426"/>
              <a:gd name="T21" fmla="*/ 548 h 3430"/>
              <a:gd name="T22" fmla="*/ 2479 w 3426"/>
              <a:gd name="T23" fmla="*/ 95 h 3430"/>
              <a:gd name="T24" fmla="*/ 1883 w 3426"/>
              <a:gd name="T25" fmla="*/ 3 h 3430"/>
              <a:gd name="T26" fmla="*/ 1702 w 3426"/>
              <a:gd name="T27" fmla="*/ 42 h 3430"/>
              <a:gd name="T28" fmla="*/ 1680 w 3426"/>
              <a:gd name="T29" fmla="*/ 138 h 3430"/>
              <a:gd name="T30" fmla="*/ 1774 w 3426"/>
              <a:gd name="T31" fmla="*/ 374 h 3430"/>
              <a:gd name="T32" fmla="*/ 1804 w 3426"/>
              <a:gd name="T33" fmla="*/ 593 h 3430"/>
              <a:gd name="T34" fmla="*/ 1618 w 3426"/>
              <a:gd name="T35" fmla="*/ 865 h 3430"/>
              <a:gd name="T36" fmla="*/ 1412 w 3426"/>
              <a:gd name="T37" fmla="*/ 962 h 3430"/>
              <a:gd name="T38" fmla="*/ 1272 w 3426"/>
              <a:gd name="T39" fmla="*/ 980 h 3430"/>
              <a:gd name="T40" fmla="*/ 1073 w 3426"/>
              <a:gd name="T41" fmla="*/ 937 h 3430"/>
              <a:gd name="T42" fmla="*/ 922 w 3426"/>
              <a:gd name="T43" fmla="*/ 796 h 3430"/>
              <a:gd name="T44" fmla="*/ 888 w 3426"/>
              <a:gd name="T45" fmla="*/ 620 h 3430"/>
              <a:gd name="T46" fmla="*/ 921 w 3426"/>
              <a:gd name="T47" fmla="*/ 246 h 3430"/>
              <a:gd name="T48" fmla="*/ 875 w 3426"/>
              <a:gd name="T49" fmla="*/ 73 h 3430"/>
              <a:gd name="T50" fmla="*/ 724 w 3426"/>
              <a:gd name="T51" fmla="*/ 13 h 3430"/>
              <a:gd name="T52" fmla="*/ 118 w 3426"/>
              <a:gd name="T53" fmla="*/ 119 h 3430"/>
              <a:gd name="T54" fmla="*/ 11 w 3426"/>
              <a:gd name="T55" fmla="*/ 730 h 3430"/>
              <a:gd name="T56" fmla="*/ 11 w 3426"/>
              <a:gd name="T57" fmla="*/ 945 h 3430"/>
              <a:gd name="T58" fmla="*/ 78 w 3426"/>
              <a:gd name="T59" fmla="*/ 1021 h 3430"/>
              <a:gd name="T60" fmla="*/ 253 w 3426"/>
              <a:gd name="T61" fmla="*/ 974 h 3430"/>
              <a:gd name="T62" fmla="*/ 434 w 3426"/>
              <a:gd name="T63" fmla="*/ 904 h 3430"/>
              <a:gd name="T64" fmla="*/ 616 w 3426"/>
              <a:gd name="T65" fmla="*/ 904 h 3430"/>
              <a:gd name="T66" fmla="*/ 836 w 3426"/>
              <a:gd name="T67" fmla="*/ 1050 h 3430"/>
              <a:gd name="T68" fmla="*/ 950 w 3426"/>
              <a:gd name="T69" fmla="*/ 1253 h 3430"/>
              <a:gd name="T70" fmla="*/ 949 w 3426"/>
              <a:gd name="T71" fmla="*/ 1599 h 3430"/>
              <a:gd name="T72" fmla="*/ 771 w 3426"/>
              <a:gd name="T73" fmla="*/ 1789 h 3430"/>
              <a:gd name="T74" fmla="*/ 523 w 3426"/>
              <a:gd name="T75" fmla="*/ 1811 h 3430"/>
              <a:gd name="T76" fmla="*/ 177 w 3426"/>
              <a:gd name="T77" fmla="*/ 1782 h 3430"/>
              <a:gd name="T78" fmla="*/ 43 w 3426"/>
              <a:gd name="T79" fmla="*/ 1859 h 3430"/>
              <a:gd name="T80" fmla="*/ 14 w 3426"/>
              <a:gd name="T81" fmla="*/ 2005 h 3430"/>
              <a:gd name="T82" fmla="*/ 256 w 3426"/>
              <a:gd name="T83" fmla="*/ 2536 h 3430"/>
              <a:gd name="T84" fmla="*/ 731 w 3426"/>
              <a:gd name="T85" fmla="*/ 2463 h 3430"/>
              <a:gd name="T86" fmla="*/ 920 w 3426"/>
              <a:gd name="T87" fmla="*/ 2532 h 3430"/>
              <a:gd name="T88" fmla="*/ 1005 w 3426"/>
              <a:gd name="T89" fmla="*/ 2710 h 3430"/>
              <a:gd name="T90" fmla="*/ 976 w 3426"/>
              <a:gd name="T91" fmla="*/ 3054 h 3430"/>
              <a:gd name="T92" fmla="*/ 999 w 3426"/>
              <a:gd name="T93" fmla="*/ 3293 h 3430"/>
              <a:gd name="T94" fmla="*/ 1114 w 3426"/>
              <a:gd name="T95" fmla="*/ 3398 h 3430"/>
              <a:gd name="T96" fmla="*/ 1271 w 3426"/>
              <a:gd name="T97" fmla="*/ 3430 h 3430"/>
              <a:gd name="T98" fmla="*/ 1496 w 3426"/>
              <a:gd name="T99" fmla="*/ 3375 h 3430"/>
              <a:gd name="T100" fmla="*/ 1696 w 3426"/>
              <a:gd name="T101" fmla="*/ 3179 h 3430"/>
              <a:gd name="T102" fmla="*/ 1707 w 3426"/>
              <a:gd name="T103" fmla="*/ 2977 h 3430"/>
              <a:gd name="T104" fmla="*/ 1608 w 3426"/>
              <a:gd name="T105" fmla="*/ 2731 h 3430"/>
              <a:gd name="T106" fmla="*/ 1606 w 3426"/>
              <a:gd name="T107" fmla="*/ 2566 h 3430"/>
              <a:gd name="T108" fmla="*/ 1735 w 3426"/>
              <a:gd name="T109" fmla="*/ 2464 h 3430"/>
              <a:gd name="T110" fmla="*/ 1891 w 3426"/>
              <a:gd name="T111" fmla="*/ 2453 h 3430"/>
              <a:gd name="T112" fmla="*/ 2474 w 3426"/>
              <a:gd name="T113" fmla="*/ 2543 h 3430"/>
              <a:gd name="T114" fmla="*/ 2462 w 3426"/>
              <a:gd name="T115" fmla="*/ 2015 h 3430"/>
              <a:gd name="T116" fmla="*/ 2506 w 3426"/>
              <a:gd name="T117" fmla="*/ 1808 h 3430"/>
              <a:gd name="T118" fmla="*/ 2652 w 3426"/>
              <a:gd name="T119" fmla="*/ 1706 h 3430"/>
              <a:gd name="T120" fmla="*/ 2822 w 3426"/>
              <a:gd name="T121" fmla="*/ 1699 h 3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6" h="3430">
                <a:moveTo>
                  <a:pt x="2822" y="1699"/>
                </a:moveTo>
                <a:lnTo>
                  <a:pt x="2904" y="1712"/>
                </a:lnTo>
                <a:lnTo>
                  <a:pt x="3059" y="1725"/>
                </a:lnTo>
                <a:lnTo>
                  <a:pt x="3127" y="1726"/>
                </a:lnTo>
                <a:lnTo>
                  <a:pt x="3190" y="1725"/>
                </a:lnTo>
                <a:lnTo>
                  <a:pt x="3259" y="1715"/>
                </a:lnTo>
                <a:lnTo>
                  <a:pt x="3271" y="1710"/>
                </a:lnTo>
                <a:lnTo>
                  <a:pt x="3298" y="1697"/>
                </a:lnTo>
                <a:lnTo>
                  <a:pt x="3344" y="1662"/>
                </a:lnTo>
                <a:lnTo>
                  <a:pt x="3379" y="1614"/>
                </a:lnTo>
                <a:lnTo>
                  <a:pt x="3406" y="1558"/>
                </a:lnTo>
                <a:lnTo>
                  <a:pt x="3422" y="1495"/>
                </a:lnTo>
                <a:lnTo>
                  <a:pt x="3426" y="1425"/>
                </a:lnTo>
                <a:lnTo>
                  <a:pt x="3420" y="1353"/>
                </a:lnTo>
                <a:lnTo>
                  <a:pt x="3401" y="1278"/>
                </a:lnTo>
                <a:lnTo>
                  <a:pt x="3386" y="1242"/>
                </a:lnTo>
                <a:lnTo>
                  <a:pt x="3374" y="1213"/>
                </a:lnTo>
                <a:lnTo>
                  <a:pt x="3343" y="1159"/>
                </a:lnTo>
                <a:lnTo>
                  <a:pt x="3308" y="1111"/>
                </a:lnTo>
                <a:lnTo>
                  <a:pt x="3267" y="1069"/>
                </a:lnTo>
                <a:lnTo>
                  <a:pt x="3224" y="1035"/>
                </a:lnTo>
                <a:lnTo>
                  <a:pt x="3177" y="1007"/>
                </a:lnTo>
                <a:lnTo>
                  <a:pt x="3129" y="988"/>
                </a:lnTo>
                <a:lnTo>
                  <a:pt x="3081" y="979"/>
                </a:lnTo>
                <a:lnTo>
                  <a:pt x="3057" y="978"/>
                </a:lnTo>
                <a:lnTo>
                  <a:pt x="3035" y="979"/>
                </a:lnTo>
                <a:lnTo>
                  <a:pt x="2992" y="986"/>
                </a:lnTo>
                <a:lnTo>
                  <a:pt x="2973" y="994"/>
                </a:lnTo>
                <a:lnTo>
                  <a:pt x="2940" y="1008"/>
                </a:lnTo>
                <a:lnTo>
                  <a:pt x="2895" y="1024"/>
                </a:lnTo>
                <a:lnTo>
                  <a:pt x="2818" y="1054"/>
                </a:lnTo>
                <a:lnTo>
                  <a:pt x="2726" y="1093"/>
                </a:lnTo>
                <a:lnTo>
                  <a:pt x="2695" y="1104"/>
                </a:lnTo>
                <a:lnTo>
                  <a:pt x="2635" y="1112"/>
                </a:lnTo>
                <a:lnTo>
                  <a:pt x="2579" y="1102"/>
                </a:lnTo>
                <a:lnTo>
                  <a:pt x="2530" y="1075"/>
                </a:lnTo>
                <a:lnTo>
                  <a:pt x="2509" y="1054"/>
                </a:lnTo>
                <a:lnTo>
                  <a:pt x="2492" y="1034"/>
                </a:lnTo>
                <a:lnTo>
                  <a:pt x="2465" y="981"/>
                </a:lnTo>
                <a:lnTo>
                  <a:pt x="2450" y="918"/>
                </a:lnTo>
                <a:lnTo>
                  <a:pt x="2446" y="848"/>
                </a:lnTo>
                <a:lnTo>
                  <a:pt x="2448" y="810"/>
                </a:lnTo>
                <a:lnTo>
                  <a:pt x="2458" y="722"/>
                </a:lnTo>
                <a:lnTo>
                  <a:pt x="2480" y="548"/>
                </a:lnTo>
                <a:lnTo>
                  <a:pt x="2509" y="374"/>
                </a:lnTo>
                <a:lnTo>
                  <a:pt x="2544" y="201"/>
                </a:lnTo>
                <a:lnTo>
                  <a:pt x="2563" y="115"/>
                </a:lnTo>
                <a:lnTo>
                  <a:pt x="2479" y="95"/>
                </a:lnTo>
                <a:lnTo>
                  <a:pt x="2310" y="62"/>
                </a:lnTo>
                <a:lnTo>
                  <a:pt x="2140" y="34"/>
                </a:lnTo>
                <a:lnTo>
                  <a:pt x="1969" y="11"/>
                </a:lnTo>
                <a:lnTo>
                  <a:pt x="1883" y="3"/>
                </a:lnTo>
                <a:lnTo>
                  <a:pt x="1850" y="0"/>
                </a:lnTo>
                <a:lnTo>
                  <a:pt x="1789" y="4"/>
                </a:lnTo>
                <a:lnTo>
                  <a:pt x="1739" y="18"/>
                </a:lnTo>
                <a:lnTo>
                  <a:pt x="1702" y="42"/>
                </a:lnTo>
                <a:lnTo>
                  <a:pt x="1691" y="58"/>
                </a:lnTo>
                <a:lnTo>
                  <a:pt x="1682" y="71"/>
                </a:lnTo>
                <a:lnTo>
                  <a:pt x="1676" y="98"/>
                </a:lnTo>
                <a:lnTo>
                  <a:pt x="1680" y="138"/>
                </a:lnTo>
                <a:lnTo>
                  <a:pt x="1688" y="161"/>
                </a:lnTo>
                <a:lnTo>
                  <a:pt x="1727" y="253"/>
                </a:lnTo>
                <a:lnTo>
                  <a:pt x="1757" y="330"/>
                </a:lnTo>
                <a:lnTo>
                  <a:pt x="1774" y="374"/>
                </a:lnTo>
                <a:lnTo>
                  <a:pt x="1788" y="407"/>
                </a:lnTo>
                <a:lnTo>
                  <a:pt x="1800" y="444"/>
                </a:lnTo>
                <a:lnTo>
                  <a:pt x="1811" y="517"/>
                </a:lnTo>
                <a:lnTo>
                  <a:pt x="1804" y="593"/>
                </a:lnTo>
                <a:lnTo>
                  <a:pt x="1780" y="668"/>
                </a:lnTo>
                <a:lnTo>
                  <a:pt x="1739" y="739"/>
                </a:lnTo>
                <a:lnTo>
                  <a:pt x="1685" y="805"/>
                </a:lnTo>
                <a:lnTo>
                  <a:pt x="1618" y="865"/>
                </a:lnTo>
                <a:lnTo>
                  <a:pt x="1538" y="914"/>
                </a:lnTo>
                <a:lnTo>
                  <a:pt x="1494" y="934"/>
                </a:lnTo>
                <a:lnTo>
                  <a:pt x="1467" y="944"/>
                </a:lnTo>
                <a:lnTo>
                  <a:pt x="1412" y="962"/>
                </a:lnTo>
                <a:lnTo>
                  <a:pt x="1356" y="973"/>
                </a:lnTo>
                <a:lnTo>
                  <a:pt x="1300" y="980"/>
                </a:lnTo>
                <a:lnTo>
                  <a:pt x="1272" y="980"/>
                </a:lnTo>
                <a:lnTo>
                  <a:pt x="1272" y="980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8"/>
                </a:lnTo>
                <a:lnTo>
                  <a:pt x="1073" y="937"/>
                </a:lnTo>
                <a:lnTo>
                  <a:pt x="1026" y="910"/>
                </a:lnTo>
                <a:lnTo>
                  <a:pt x="985" y="877"/>
                </a:lnTo>
                <a:lnTo>
                  <a:pt x="950" y="839"/>
                </a:lnTo>
                <a:lnTo>
                  <a:pt x="922" y="796"/>
                </a:lnTo>
                <a:lnTo>
                  <a:pt x="912" y="772"/>
                </a:lnTo>
                <a:lnTo>
                  <a:pt x="905" y="754"/>
                </a:lnTo>
                <a:lnTo>
                  <a:pt x="895" y="707"/>
                </a:lnTo>
                <a:lnTo>
                  <a:pt x="888" y="620"/>
                </a:lnTo>
                <a:lnTo>
                  <a:pt x="893" y="483"/>
                </a:lnTo>
                <a:lnTo>
                  <a:pt x="908" y="342"/>
                </a:lnTo>
                <a:lnTo>
                  <a:pt x="917" y="277"/>
                </a:lnTo>
                <a:lnTo>
                  <a:pt x="921" y="246"/>
                </a:lnTo>
                <a:lnTo>
                  <a:pt x="921" y="187"/>
                </a:lnTo>
                <a:lnTo>
                  <a:pt x="910" y="137"/>
                </a:lnTo>
                <a:lnTo>
                  <a:pt x="889" y="92"/>
                </a:lnTo>
                <a:lnTo>
                  <a:pt x="875" y="73"/>
                </a:lnTo>
                <a:lnTo>
                  <a:pt x="859" y="57"/>
                </a:lnTo>
                <a:lnTo>
                  <a:pt x="822" y="32"/>
                </a:lnTo>
                <a:lnTo>
                  <a:pt x="776" y="17"/>
                </a:lnTo>
                <a:lnTo>
                  <a:pt x="724" y="13"/>
                </a:lnTo>
                <a:lnTo>
                  <a:pt x="696" y="16"/>
                </a:lnTo>
                <a:lnTo>
                  <a:pt x="552" y="35"/>
                </a:lnTo>
                <a:lnTo>
                  <a:pt x="262" y="86"/>
                </a:lnTo>
                <a:lnTo>
                  <a:pt x="118" y="119"/>
                </a:lnTo>
                <a:lnTo>
                  <a:pt x="98" y="205"/>
                </a:lnTo>
                <a:lnTo>
                  <a:pt x="64" y="378"/>
                </a:lnTo>
                <a:lnTo>
                  <a:pt x="35" y="553"/>
                </a:lnTo>
                <a:lnTo>
                  <a:pt x="11" y="730"/>
                </a:lnTo>
                <a:lnTo>
                  <a:pt x="2" y="818"/>
                </a:lnTo>
                <a:lnTo>
                  <a:pt x="0" y="847"/>
                </a:lnTo>
                <a:lnTo>
                  <a:pt x="2" y="900"/>
                </a:lnTo>
                <a:lnTo>
                  <a:pt x="11" y="945"/>
                </a:lnTo>
                <a:lnTo>
                  <a:pt x="29" y="983"/>
                </a:lnTo>
                <a:lnTo>
                  <a:pt x="40" y="996"/>
                </a:lnTo>
                <a:lnTo>
                  <a:pt x="52" y="1008"/>
                </a:lnTo>
                <a:lnTo>
                  <a:pt x="78" y="1021"/>
                </a:lnTo>
                <a:lnTo>
                  <a:pt x="108" y="1025"/>
                </a:lnTo>
                <a:lnTo>
                  <a:pt x="142" y="1020"/>
                </a:lnTo>
                <a:lnTo>
                  <a:pt x="160" y="1013"/>
                </a:lnTo>
                <a:lnTo>
                  <a:pt x="253" y="974"/>
                </a:lnTo>
                <a:lnTo>
                  <a:pt x="331" y="944"/>
                </a:lnTo>
                <a:lnTo>
                  <a:pt x="374" y="927"/>
                </a:lnTo>
                <a:lnTo>
                  <a:pt x="406" y="914"/>
                </a:lnTo>
                <a:lnTo>
                  <a:pt x="434" y="904"/>
                </a:lnTo>
                <a:lnTo>
                  <a:pt x="493" y="892"/>
                </a:lnTo>
                <a:lnTo>
                  <a:pt x="523" y="890"/>
                </a:lnTo>
                <a:lnTo>
                  <a:pt x="554" y="892"/>
                </a:lnTo>
                <a:lnTo>
                  <a:pt x="616" y="904"/>
                </a:lnTo>
                <a:lnTo>
                  <a:pt x="676" y="926"/>
                </a:lnTo>
                <a:lnTo>
                  <a:pt x="734" y="958"/>
                </a:lnTo>
                <a:lnTo>
                  <a:pt x="788" y="1000"/>
                </a:lnTo>
                <a:lnTo>
                  <a:pt x="836" y="1050"/>
                </a:lnTo>
                <a:lnTo>
                  <a:pt x="880" y="1108"/>
                </a:lnTo>
                <a:lnTo>
                  <a:pt x="917" y="1174"/>
                </a:lnTo>
                <a:lnTo>
                  <a:pt x="933" y="1208"/>
                </a:lnTo>
                <a:lnTo>
                  <a:pt x="950" y="1253"/>
                </a:lnTo>
                <a:lnTo>
                  <a:pt x="972" y="1345"/>
                </a:lnTo>
                <a:lnTo>
                  <a:pt x="979" y="1434"/>
                </a:lnTo>
                <a:lnTo>
                  <a:pt x="971" y="1520"/>
                </a:lnTo>
                <a:lnTo>
                  <a:pt x="949" y="1599"/>
                </a:lnTo>
                <a:lnTo>
                  <a:pt x="914" y="1669"/>
                </a:lnTo>
                <a:lnTo>
                  <a:pt x="865" y="1728"/>
                </a:lnTo>
                <a:lnTo>
                  <a:pt x="806" y="1774"/>
                </a:lnTo>
                <a:lnTo>
                  <a:pt x="771" y="1789"/>
                </a:lnTo>
                <a:lnTo>
                  <a:pt x="741" y="1801"/>
                </a:lnTo>
                <a:lnTo>
                  <a:pt x="652" y="1812"/>
                </a:lnTo>
                <a:lnTo>
                  <a:pt x="594" y="1813"/>
                </a:lnTo>
                <a:lnTo>
                  <a:pt x="523" y="1811"/>
                </a:lnTo>
                <a:lnTo>
                  <a:pt x="362" y="1798"/>
                </a:lnTo>
                <a:lnTo>
                  <a:pt x="276" y="1784"/>
                </a:lnTo>
                <a:lnTo>
                  <a:pt x="241" y="1780"/>
                </a:lnTo>
                <a:lnTo>
                  <a:pt x="177" y="1782"/>
                </a:lnTo>
                <a:lnTo>
                  <a:pt x="121" y="1798"/>
                </a:lnTo>
                <a:lnTo>
                  <a:pt x="75" y="1825"/>
                </a:lnTo>
                <a:lnTo>
                  <a:pt x="56" y="1843"/>
                </a:lnTo>
                <a:lnTo>
                  <a:pt x="43" y="1859"/>
                </a:lnTo>
                <a:lnTo>
                  <a:pt x="25" y="1894"/>
                </a:lnTo>
                <a:lnTo>
                  <a:pt x="14" y="1935"/>
                </a:lnTo>
                <a:lnTo>
                  <a:pt x="12" y="1981"/>
                </a:lnTo>
                <a:lnTo>
                  <a:pt x="14" y="2005"/>
                </a:lnTo>
                <a:lnTo>
                  <a:pt x="33" y="2146"/>
                </a:lnTo>
                <a:lnTo>
                  <a:pt x="83" y="2427"/>
                </a:lnTo>
                <a:lnTo>
                  <a:pt x="114" y="2567"/>
                </a:lnTo>
                <a:lnTo>
                  <a:pt x="256" y="2536"/>
                </a:lnTo>
                <a:lnTo>
                  <a:pt x="542" y="2485"/>
                </a:lnTo>
                <a:lnTo>
                  <a:pt x="685" y="2466"/>
                </a:lnTo>
                <a:lnTo>
                  <a:pt x="709" y="2464"/>
                </a:lnTo>
                <a:lnTo>
                  <a:pt x="731" y="2463"/>
                </a:lnTo>
                <a:lnTo>
                  <a:pt x="763" y="2464"/>
                </a:lnTo>
                <a:lnTo>
                  <a:pt x="822" y="2476"/>
                </a:lnTo>
                <a:lnTo>
                  <a:pt x="875" y="2499"/>
                </a:lnTo>
                <a:lnTo>
                  <a:pt x="920" y="2532"/>
                </a:lnTo>
                <a:lnTo>
                  <a:pt x="939" y="2554"/>
                </a:lnTo>
                <a:lnTo>
                  <a:pt x="960" y="2579"/>
                </a:lnTo>
                <a:lnTo>
                  <a:pt x="990" y="2641"/>
                </a:lnTo>
                <a:lnTo>
                  <a:pt x="1005" y="2710"/>
                </a:lnTo>
                <a:lnTo>
                  <a:pt x="1007" y="2786"/>
                </a:lnTo>
                <a:lnTo>
                  <a:pt x="1002" y="2826"/>
                </a:lnTo>
                <a:lnTo>
                  <a:pt x="990" y="2909"/>
                </a:lnTo>
                <a:lnTo>
                  <a:pt x="976" y="3054"/>
                </a:lnTo>
                <a:lnTo>
                  <a:pt x="974" y="3170"/>
                </a:lnTo>
                <a:lnTo>
                  <a:pt x="984" y="3252"/>
                </a:lnTo>
                <a:lnTo>
                  <a:pt x="991" y="3275"/>
                </a:lnTo>
                <a:lnTo>
                  <a:pt x="999" y="3293"/>
                </a:lnTo>
                <a:lnTo>
                  <a:pt x="1020" y="3325"/>
                </a:lnTo>
                <a:lnTo>
                  <a:pt x="1047" y="3354"/>
                </a:lnTo>
                <a:lnTo>
                  <a:pt x="1078" y="3378"/>
                </a:lnTo>
                <a:lnTo>
                  <a:pt x="1114" y="3398"/>
                </a:lnTo>
                <a:lnTo>
                  <a:pt x="1155" y="3413"/>
                </a:lnTo>
                <a:lnTo>
                  <a:pt x="1199" y="3423"/>
                </a:lnTo>
                <a:lnTo>
                  <a:pt x="1246" y="3430"/>
                </a:lnTo>
                <a:lnTo>
                  <a:pt x="1271" y="3430"/>
                </a:lnTo>
                <a:lnTo>
                  <a:pt x="1317" y="3428"/>
                </a:lnTo>
                <a:lnTo>
                  <a:pt x="1413" y="3408"/>
                </a:lnTo>
                <a:lnTo>
                  <a:pt x="1459" y="3390"/>
                </a:lnTo>
                <a:lnTo>
                  <a:pt x="1496" y="3375"/>
                </a:lnTo>
                <a:lnTo>
                  <a:pt x="1561" y="3334"/>
                </a:lnTo>
                <a:lnTo>
                  <a:pt x="1617" y="3288"/>
                </a:lnTo>
                <a:lnTo>
                  <a:pt x="1662" y="3236"/>
                </a:lnTo>
                <a:lnTo>
                  <a:pt x="1696" y="3179"/>
                </a:lnTo>
                <a:lnTo>
                  <a:pt x="1716" y="3121"/>
                </a:lnTo>
                <a:lnTo>
                  <a:pt x="1724" y="3062"/>
                </a:lnTo>
                <a:lnTo>
                  <a:pt x="1716" y="3005"/>
                </a:lnTo>
                <a:lnTo>
                  <a:pt x="1707" y="2977"/>
                </a:lnTo>
                <a:lnTo>
                  <a:pt x="1694" y="2944"/>
                </a:lnTo>
                <a:lnTo>
                  <a:pt x="1676" y="2900"/>
                </a:lnTo>
                <a:lnTo>
                  <a:pt x="1646" y="2823"/>
                </a:lnTo>
                <a:lnTo>
                  <a:pt x="1608" y="2731"/>
                </a:lnTo>
                <a:lnTo>
                  <a:pt x="1598" y="2705"/>
                </a:lnTo>
                <a:lnTo>
                  <a:pt x="1589" y="2656"/>
                </a:lnTo>
                <a:lnTo>
                  <a:pt x="1591" y="2610"/>
                </a:lnTo>
                <a:lnTo>
                  <a:pt x="1606" y="2566"/>
                </a:lnTo>
                <a:lnTo>
                  <a:pt x="1617" y="2546"/>
                </a:lnTo>
                <a:lnTo>
                  <a:pt x="1635" y="2525"/>
                </a:lnTo>
                <a:lnTo>
                  <a:pt x="1678" y="2488"/>
                </a:lnTo>
                <a:lnTo>
                  <a:pt x="1735" y="2464"/>
                </a:lnTo>
                <a:lnTo>
                  <a:pt x="1802" y="2452"/>
                </a:lnTo>
                <a:lnTo>
                  <a:pt x="1841" y="2451"/>
                </a:lnTo>
                <a:lnTo>
                  <a:pt x="1866" y="2451"/>
                </a:lnTo>
                <a:lnTo>
                  <a:pt x="1891" y="2453"/>
                </a:lnTo>
                <a:lnTo>
                  <a:pt x="1975" y="2461"/>
                </a:lnTo>
                <a:lnTo>
                  <a:pt x="2140" y="2483"/>
                </a:lnTo>
                <a:lnTo>
                  <a:pt x="2307" y="2510"/>
                </a:lnTo>
                <a:lnTo>
                  <a:pt x="2474" y="2543"/>
                </a:lnTo>
                <a:lnTo>
                  <a:pt x="2557" y="2561"/>
                </a:lnTo>
                <a:lnTo>
                  <a:pt x="2528" y="2426"/>
                </a:lnTo>
                <a:lnTo>
                  <a:pt x="2480" y="2152"/>
                </a:lnTo>
                <a:lnTo>
                  <a:pt x="2462" y="2015"/>
                </a:lnTo>
                <a:lnTo>
                  <a:pt x="2459" y="1982"/>
                </a:lnTo>
                <a:lnTo>
                  <a:pt x="2463" y="1918"/>
                </a:lnTo>
                <a:lnTo>
                  <a:pt x="2478" y="1860"/>
                </a:lnTo>
                <a:lnTo>
                  <a:pt x="2506" y="1808"/>
                </a:lnTo>
                <a:lnTo>
                  <a:pt x="2524" y="1785"/>
                </a:lnTo>
                <a:lnTo>
                  <a:pt x="2545" y="1765"/>
                </a:lnTo>
                <a:lnTo>
                  <a:pt x="2594" y="1730"/>
                </a:lnTo>
                <a:lnTo>
                  <a:pt x="2652" y="1706"/>
                </a:lnTo>
                <a:lnTo>
                  <a:pt x="2717" y="1694"/>
                </a:lnTo>
                <a:lnTo>
                  <a:pt x="2752" y="1693"/>
                </a:lnTo>
                <a:lnTo>
                  <a:pt x="2786" y="1694"/>
                </a:lnTo>
                <a:lnTo>
                  <a:pt x="2822" y="1699"/>
                </a:lnTo>
                <a:close/>
              </a:path>
            </a:pathLst>
          </a:custGeom>
          <a:solidFill>
            <a:srgbClr val="76B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4494"/>
              </a:solidFill>
            </a:endParaRPr>
          </a:p>
        </p:txBody>
      </p:sp>
      <p:grpSp>
        <p:nvGrpSpPr>
          <p:cNvPr id="23" name="Group 86">
            <a:extLst>
              <a:ext uri="{FF2B5EF4-FFF2-40B4-BE49-F238E27FC236}">
                <a16:creationId xmlns:a16="http://schemas.microsoft.com/office/drawing/2014/main" id="{44E0FAC0-2ACA-4C34-AC7C-C4A91FEE6649}"/>
              </a:ext>
            </a:extLst>
          </p:cNvPr>
          <p:cNvGrpSpPr/>
          <p:nvPr/>
        </p:nvGrpSpPr>
        <p:grpSpPr>
          <a:xfrm>
            <a:off x="7793665" y="1766352"/>
            <a:ext cx="3779640" cy="1413568"/>
            <a:chOff x="332936" y="2634651"/>
            <a:chExt cx="5775803" cy="1606712"/>
          </a:xfrm>
        </p:grpSpPr>
        <p:sp>
          <p:nvSpPr>
            <p:cNvPr id="24" name="TextBox 87">
              <a:extLst>
                <a:ext uri="{FF2B5EF4-FFF2-40B4-BE49-F238E27FC236}">
                  <a16:creationId xmlns:a16="http://schemas.microsoft.com/office/drawing/2014/main" id="{34B0B6B6-BB41-4EF5-BFEE-626B58BC2D46}"/>
                </a:ext>
              </a:extLst>
            </p:cNvPr>
            <p:cNvSpPr txBox="1"/>
            <p:nvPr/>
          </p:nvSpPr>
          <p:spPr>
            <a:xfrm>
              <a:off x="332936" y="2634651"/>
              <a:ext cx="5485763" cy="4547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>
                  <a:latin typeface="+mj-lt"/>
                  <a:cs typeface="Arial" panose="020B0604020202020204" pitchFamily="34" charset="0"/>
                </a:rPr>
                <a:t> Digital Credentials</a:t>
              </a:r>
            </a:p>
          </p:txBody>
        </p:sp>
        <p:sp>
          <p:nvSpPr>
            <p:cNvPr id="25" name="TextBox 88">
              <a:extLst>
                <a:ext uri="{FF2B5EF4-FFF2-40B4-BE49-F238E27FC236}">
                  <a16:creationId xmlns:a16="http://schemas.microsoft.com/office/drawing/2014/main" id="{8D387275-1276-4A69-A169-BC3258F2C119}"/>
                </a:ext>
              </a:extLst>
            </p:cNvPr>
            <p:cNvSpPr txBox="1"/>
            <p:nvPr/>
          </p:nvSpPr>
          <p:spPr>
            <a:xfrm>
              <a:off x="340731" y="3086924"/>
              <a:ext cx="5768008" cy="1154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200">
                  <a:solidFill>
                    <a:srgbClr val="00449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Encompasses technical specifications to implement the framework. It comprises of core building blocks to help </a:t>
              </a:r>
              <a:r>
                <a:rPr lang="en-US" sz="1200" err="1">
                  <a:solidFill>
                    <a:srgbClr val="00449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operationalise</a:t>
              </a:r>
              <a:r>
                <a:rPr lang="en-US" sz="1200">
                  <a:solidFill>
                    <a:srgbClr val="00449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framework: e-IDAS, Standards, Services and Software</a:t>
              </a:r>
            </a:p>
          </p:txBody>
        </p:sp>
      </p:grpSp>
      <p:cxnSp>
        <p:nvCxnSpPr>
          <p:cNvPr id="26" name="Straight Arrow Connector 13">
            <a:extLst>
              <a:ext uri="{FF2B5EF4-FFF2-40B4-BE49-F238E27FC236}">
                <a16:creationId xmlns:a16="http://schemas.microsoft.com/office/drawing/2014/main" id="{F58D09F2-2EC4-4905-855D-669D5150D7C6}"/>
              </a:ext>
            </a:extLst>
          </p:cNvPr>
          <p:cNvCxnSpPr>
            <a:cxnSpLocks/>
          </p:cNvCxnSpPr>
          <p:nvPr/>
        </p:nvCxnSpPr>
        <p:spPr>
          <a:xfrm flipV="1">
            <a:off x="7223689" y="1670326"/>
            <a:ext cx="494357" cy="72"/>
          </a:xfrm>
          <a:prstGeom prst="straightConnector1">
            <a:avLst/>
          </a:prstGeom>
          <a:ln w="38100">
            <a:solidFill>
              <a:srgbClr val="0044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1" descr="https://static.thenounproject.com/png/1890404-200.png">
            <a:extLst>
              <a:ext uri="{FF2B5EF4-FFF2-40B4-BE49-F238E27FC236}">
                <a16:creationId xmlns:a16="http://schemas.microsoft.com/office/drawing/2014/main" id="{F81D0F29-3CC8-4336-B7E1-1D4E5B5C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42" y="2182942"/>
            <a:ext cx="679379" cy="6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D507B3-D9F6-4D7D-9C2B-24766E3786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44" y="4298834"/>
            <a:ext cx="663301" cy="6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67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05B4-1DF8-4161-9330-90713713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Europass: Data Modelling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43712-4441-41F0-A5CA-377B124B3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Data models covering</a:t>
            </a:r>
            <a:r>
              <a:rPr lang="en-US" sz="1800" baseline="30000" dirty="0"/>
              <a:t>[1]</a:t>
            </a:r>
            <a:r>
              <a:rPr lang="en-US" sz="1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baseline="30000" dirty="0"/>
          </a:p>
          <a:p>
            <a:endParaRPr lang="en-US" sz="1800" baseline="30000" dirty="0"/>
          </a:p>
          <a:p>
            <a:endParaRPr lang="en-US" sz="1800" baseline="30000" dirty="0"/>
          </a:p>
          <a:p>
            <a:endParaRPr lang="en-US" sz="1800" baseline="30000" dirty="0"/>
          </a:p>
          <a:p>
            <a:endParaRPr lang="en-US" sz="1800" baseline="30000" dirty="0"/>
          </a:p>
          <a:p>
            <a:endParaRPr lang="en-US" sz="1800" baseline="30000" dirty="0"/>
          </a:p>
          <a:p>
            <a:r>
              <a:rPr lang="en-US" sz="1800" dirty="0"/>
              <a:t>Based on existing standards, such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HR Open</a:t>
            </a:r>
            <a:r>
              <a:rPr lang="en-US" sz="1800" baseline="30000" dirty="0"/>
              <a:t>[2]</a:t>
            </a:r>
            <a:r>
              <a:rPr lang="en-US" sz="1800" dirty="0"/>
              <a:t> | W3C Verifiable Credentials</a:t>
            </a:r>
            <a:r>
              <a:rPr lang="en-US" sz="1800" baseline="30000" dirty="0"/>
              <a:t>[3]</a:t>
            </a:r>
            <a:r>
              <a:rPr lang="en-US" sz="1800" dirty="0"/>
              <a:t> | ELMO/EMREX Standard</a:t>
            </a:r>
            <a:r>
              <a:rPr lang="en-US" sz="1800" baseline="30000" dirty="0"/>
              <a:t>[4]</a:t>
            </a:r>
            <a:r>
              <a:rPr lang="en-US" sz="1800" dirty="0"/>
              <a:t> | DCMI Metadata Terms</a:t>
            </a:r>
            <a:r>
              <a:rPr lang="en-US" sz="1800" baseline="30000" dirty="0"/>
              <a:t>[5]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2832-6430-4AB1-9685-7E7DF9787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57D8B-74F7-4294-95C3-C4E9DC56622A}"/>
              </a:ext>
            </a:extLst>
          </p:cNvPr>
          <p:cNvSpPr txBox="1"/>
          <p:nvPr/>
        </p:nvSpPr>
        <p:spPr>
          <a:xfrm>
            <a:off x="6191480" y="5536782"/>
            <a:ext cx="5250426" cy="944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[1] https://europa.eu/europass/en/interoperability-europass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rgbClr val="004494"/>
                </a:solidFill>
                <a:latin typeface="Verdana"/>
                <a:ea typeface="Verdana"/>
                <a:cs typeface="Verdana"/>
                <a:sym typeface="Verdana"/>
              </a:rPr>
              <a:t>[2] 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https://www.hropenstandards.org/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[3] https://www.w3.org/TR/vc-data-model/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[4] https://github.com/emrex-eu</a:t>
            </a:r>
            <a:b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</a:b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[5] https://www.dublincore.org/specifications/dublin-core/dcmi-terms/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7DFB7A-2F60-4D52-83C6-C23977273DD8}"/>
              </a:ext>
            </a:extLst>
          </p:cNvPr>
          <p:cNvGrpSpPr/>
          <p:nvPr/>
        </p:nvGrpSpPr>
        <p:grpSpPr>
          <a:xfrm>
            <a:off x="2808877" y="2582180"/>
            <a:ext cx="6574246" cy="1738713"/>
            <a:chOff x="2432594" y="2582180"/>
            <a:chExt cx="6574246" cy="173871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384A5E-3571-4A5E-847D-FFD74632F3E1}"/>
                </a:ext>
              </a:extLst>
            </p:cNvPr>
            <p:cNvGrpSpPr/>
            <p:nvPr/>
          </p:nvGrpSpPr>
          <p:grpSpPr>
            <a:xfrm>
              <a:off x="2432594" y="2582180"/>
              <a:ext cx="1091108" cy="1588259"/>
              <a:chOff x="4608865" y="2200574"/>
              <a:chExt cx="1339211" cy="1949407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F655A574-E835-4078-8C66-0EA009EFB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45056" y="2200574"/>
                <a:ext cx="1303020" cy="115824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2700D5-8BCF-4612-8BF3-A8AEA38A346E}"/>
                  </a:ext>
                </a:extLst>
              </p:cNvPr>
              <p:cNvSpPr txBox="1"/>
              <p:nvPr/>
            </p:nvSpPr>
            <p:spPr>
              <a:xfrm>
                <a:off x="4608865" y="3435941"/>
                <a:ext cx="1339211" cy="714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8767" tIns="48767" rIns="48767" bIns="48767" numCol="1" spcCol="38100" rtlCol="0" anchor="t">
                <a:spAutoFit/>
              </a:bodyPr>
              <a:lstStyle/>
              <a:p>
                <a:pPr algn="ctr" hangingPunct="0"/>
                <a:r>
                  <a:rPr lang="en-US" sz="2000" dirty="0"/>
                  <a:t>Curriculum</a:t>
                </a:r>
              </a:p>
              <a:p>
                <a:pPr algn="ctr" hangingPunct="0"/>
                <a:r>
                  <a:rPr lang="en-US" sz="2000" dirty="0"/>
                  <a:t>Vitae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FA8EC5-16F0-4774-8E9A-EB25A71A90CE}"/>
                </a:ext>
              </a:extLst>
            </p:cNvPr>
            <p:cNvGrpSpPr/>
            <p:nvPr/>
          </p:nvGrpSpPr>
          <p:grpSpPr>
            <a:xfrm>
              <a:off x="7868715" y="2582180"/>
              <a:ext cx="1138125" cy="1588259"/>
              <a:chOff x="10044987" y="2200574"/>
              <a:chExt cx="1396919" cy="1949407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D2464EA-1BEB-4028-874D-D412573C7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64326" y="2200574"/>
                <a:ext cx="1158240" cy="115824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5FBAC0-FDB1-42AA-A327-674D00CF64E6}"/>
                  </a:ext>
                </a:extLst>
              </p:cNvPr>
              <p:cNvSpPr txBox="1"/>
              <p:nvPr/>
            </p:nvSpPr>
            <p:spPr>
              <a:xfrm>
                <a:off x="10044987" y="3435941"/>
                <a:ext cx="1396919" cy="714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8767" tIns="48767" rIns="48767" bIns="48767" numCol="1" spcCol="38100" rtlCol="0" anchor="t">
                <a:spAutoFit/>
              </a:bodyPr>
              <a:lstStyle/>
              <a:p>
                <a:pPr algn="ctr" hangingPunct="0"/>
                <a:r>
                  <a:rPr lang="en-US" sz="2000" dirty="0"/>
                  <a:t>Learning</a:t>
                </a:r>
              </a:p>
              <a:p>
                <a:pPr algn="ctr" hangingPunct="0"/>
                <a:r>
                  <a:rPr lang="en-US" sz="2000" dirty="0"/>
                  <a:t>Credentials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66CBF55-26CB-44F1-A459-9E0F2E4B9029}"/>
                </a:ext>
              </a:extLst>
            </p:cNvPr>
            <p:cNvGrpSpPr/>
            <p:nvPr/>
          </p:nvGrpSpPr>
          <p:grpSpPr>
            <a:xfrm>
              <a:off x="4699410" y="2582180"/>
              <a:ext cx="1826403" cy="1738713"/>
              <a:chOff x="6259312" y="2200574"/>
              <a:chExt cx="2241702" cy="2134073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8E87A002-9F9C-48FD-9B48-B2D319CED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801041" y="2200574"/>
                <a:ext cx="1158240" cy="115824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B76F8-7AB2-4C61-B4F0-55BF85FD5F1A}"/>
                  </a:ext>
                </a:extLst>
              </p:cNvPr>
              <p:cNvSpPr txBox="1"/>
              <p:nvPr/>
            </p:nvSpPr>
            <p:spPr>
              <a:xfrm>
                <a:off x="6259312" y="3435941"/>
                <a:ext cx="2241702" cy="898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8767" tIns="48767" rIns="48767" bIns="48767" numCol="1" spcCol="38100" rtlCol="0" anchor="t">
                <a:spAutoFit/>
              </a:bodyPr>
              <a:lstStyle/>
              <a:p>
                <a:pPr algn="ctr" hangingPunct="0"/>
                <a:r>
                  <a:rPr lang="en-US" sz="2000" dirty="0"/>
                  <a:t>Courses</a:t>
                </a:r>
              </a:p>
              <a:p>
                <a:pPr algn="ctr" hangingPunct="0"/>
                <a:r>
                  <a:rPr lang="en-US" sz="1600" dirty="0"/>
                  <a:t>(Qualifications and</a:t>
                </a:r>
              </a:p>
              <a:p>
                <a:pPr algn="ctr" hangingPunct="0"/>
                <a:r>
                  <a:rPr lang="en-US" sz="1600" dirty="0"/>
                  <a:t>Learning Opportunities)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05616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6B90-F980-4028-8CA8-51BF2AF7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Europass: Modelling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BB42E-459C-4BE7-95D2-262E8AFFAC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BD2CA-9771-4892-BB60-E1C4C826AED9}"/>
              </a:ext>
            </a:extLst>
          </p:cNvPr>
          <p:cNvGrpSpPr/>
          <p:nvPr/>
        </p:nvGrpSpPr>
        <p:grpSpPr>
          <a:xfrm>
            <a:off x="365189" y="1921614"/>
            <a:ext cx="11540280" cy="4690625"/>
            <a:chOff x="0" y="1539256"/>
            <a:chExt cx="12107499" cy="4921175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C8FED80-4356-48A2-B8FF-FF9D7AB4B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042" y="4394693"/>
              <a:ext cx="3973510" cy="1184324"/>
            </a:xfrm>
            <a:custGeom>
              <a:avLst/>
              <a:gdLst>
                <a:gd name="T0" fmla="*/ 3043 w 3310"/>
                <a:gd name="T1" fmla="*/ 0 h 954"/>
                <a:gd name="T2" fmla="*/ 1656 w 3310"/>
                <a:gd name="T3" fmla="*/ 743 h 954"/>
                <a:gd name="T4" fmla="*/ 267 w 3310"/>
                <a:gd name="T5" fmla="*/ 0 h 954"/>
                <a:gd name="T6" fmla="*/ 0 w 3310"/>
                <a:gd name="T7" fmla="*/ 175 h 954"/>
                <a:gd name="T8" fmla="*/ 1656 w 3310"/>
                <a:gd name="T9" fmla="*/ 954 h 954"/>
                <a:gd name="T10" fmla="*/ 3310 w 3310"/>
                <a:gd name="T11" fmla="*/ 175 h 954"/>
                <a:gd name="T12" fmla="*/ 3043 w 3310"/>
                <a:gd name="T1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0" h="954">
                  <a:moveTo>
                    <a:pt x="3043" y="0"/>
                  </a:moveTo>
                  <a:lnTo>
                    <a:pt x="1656" y="743"/>
                  </a:lnTo>
                  <a:lnTo>
                    <a:pt x="267" y="0"/>
                  </a:lnTo>
                  <a:lnTo>
                    <a:pt x="0" y="175"/>
                  </a:lnTo>
                  <a:lnTo>
                    <a:pt x="1656" y="954"/>
                  </a:lnTo>
                  <a:lnTo>
                    <a:pt x="3310" y="175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AA9602"/>
            </a:solidFill>
            <a:ln>
              <a:solidFill>
                <a:srgbClr val="FCDD0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B80098B-1CED-411F-8630-CC11C28E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664" y="3536865"/>
              <a:ext cx="2804266" cy="898794"/>
            </a:xfrm>
            <a:custGeom>
              <a:avLst/>
              <a:gdLst>
                <a:gd name="T0" fmla="*/ 2068 w 2336"/>
                <a:gd name="T1" fmla="*/ 0 h 724"/>
                <a:gd name="T2" fmla="*/ 1169 w 2336"/>
                <a:gd name="T3" fmla="*/ 516 h 724"/>
                <a:gd name="T4" fmla="*/ 268 w 2336"/>
                <a:gd name="T5" fmla="*/ 0 h 724"/>
                <a:gd name="T6" fmla="*/ 0 w 2336"/>
                <a:gd name="T7" fmla="*/ 175 h 724"/>
                <a:gd name="T8" fmla="*/ 1169 w 2336"/>
                <a:gd name="T9" fmla="*/ 724 h 724"/>
                <a:gd name="T10" fmla="*/ 2336 w 2336"/>
                <a:gd name="T11" fmla="*/ 175 h 724"/>
                <a:gd name="T12" fmla="*/ 2068 w 2336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6" h="724">
                  <a:moveTo>
                    <a:pt x="2068" y="0"/>
                  </a:moveTo>
                  <a:lnTo>
                    <a:pt x="1169" y="516"/>
                  </a:lnTo>
                  <a:lnTo>
                    <a:pt x="268" y="0"/>
                  </a:lnTo>
                  <a:lnTo>
                    <a:pt x="0" y="175"/>
                  </a:lnTo>
                  <a:lnTo>
                    <a:pt x="1169" y="724"/>
                  </a:lnTo>
                  <a:lnTo>
                    <a:pt x="2336" y="175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D199272-1AB7-4140-AD45-F2394E83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486" y="2679036"/>
              <a:ext cx="1636221" cy="616990"/>
            </a:xfrm>
            <a:custGeom>
              <a:avLst/>
              <a:gdLst>
                <a:gd name="T0" fmla="*/ 1095 w 1363"/>
                <a:gd name="T1" fmla="*/ 0 h 497"/>
                <a:gd name="T2" fmla="*/ 681 w 1363"/>
                <a:gd name="T3" fmla="*/ 286 h 497"/>
                <a:gd name="T4" fmla="*/ 267 w 1363"/>
                <a:gd name="T5" fmla="*/ 0 h 497"/>
                <a:gd name="T6" fmla="*/ 0 w 1363"/>
                <a:gd name="T7" fmla="*/ 175 h 497"/>
                <a:gd name="T8" fmla="*/ 681 w 1363"/>
                <a:gd name="T9" fmla="*/ 497 h 497"/>
                <a:gd name="T10" fmla="*/ 1363 w 1363"/>
                <a:gd name="T11" fmla="*/ 175 h 497"/>
                <a:gd name="T12" fmla="*/ 1095 w 1363"/>
                <a:gd name="T13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3" h="497">
                  <a:moveTo>
                    <a:pt x="1095" y="0"/>
                  </a:moveTo>
                  <a:lnTo>
                    <a:pt x="681" y="286"/>
                  </a:lnTo>
                  <a:lnTo>
                    <a:pt x="267" y="0"/>
                  </a:lnTo>
                  <a:lnTo>
                    <a:pt x="0" y="175"/>
                  </a:lnTo>
                  <a:lnTo>
                    <a:pt x="681" y="497"/>
                  </a:lnTo>
                  <a:lnTo>
                    <a:pt x="1363" y="175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AE16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0F395E-2D0A-4024-9A87-0D2B0F8ED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96" y="4611943"/>
              <a:ext cx="2438127" cy="1848488"/>
            </a:xfrm>
            <a:custGeom>
              <a:avLst/>
              <a:gdLst>
                <a:gd name="T0" fmla="*/ 1825 w 2031"/>
                <a:gd name="T1" fmla="*/ 239 h 1489"/>
                <a:gd name="T2" fmla="*/ 1654 w 2031"/>
                <a:gd name="T3" fmla="*/ 0 h 1489"/>
                <a:gd name="T4" fmla="*/ 0 w 2031"/>
                <a:gd name="T5" fmla="*/ 779 h 1489"/>
                <a:gd name="T6" fmla="*/ 0 w 2031"/>
                <a:gd name="T7" fmla="*/ 1489 h 1489"/>
                <a:gd name="T8" fmla="*/ 2031 w 2031"/>
                <a:gd name="T9" fmla="*/ 533 h 1489"/>
                <a:gd name="T10" fmla="*/ 1825 w 2031"/>
                <a:gd name="T11" fmla="*/ 239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1" h="1489">
                  <a:moveTo>
                    <a:pt x="1825" y="239"/>
                  </a:moveTo>
                  <a:lnTo>
                    <a:pt x="1654" y="0"/>
                  </a:lnTo>
                  <a:lnTo>
                    <a:pt x="0" y="779"/>
                  </a:lnTo>
                  <a:lnTo>
                    <a:pt x="0" y="1489"/>
                  </a:lnTo>
                  <a:lnTo>
                    <a:pt x="2031" y="533"/>
                  </a:lnTo>
                  <a:lnTo>
                    <a:pt x="1825" y="239"/>
                  </a:lnTo>
                  <a:close/>
                </a:path>
              </a:pathLst>
            </a:custGeom>
            <a:solidFill>
              <a:srgbClr val="FCDD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8EBEEEC-3C8F-4364-8D43-91346726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469" y="4611943"/>
              <a:ext cx="2440527" cy="1848488"/>
            </a:xfrm>
            <a:custGeom>
              <a:avLst/>
              <a:gdLst>
                <a:gd name="T0" fmla="*/ 377 w 2033"/>
                <a:gd name="T1" fmla="*/ 0 h 1489"/>
                <a:gd name="T2" fmla="*/ 0 w 2033"/>
                <a:gd name="T3" fmla="*/ 533 h 1489"/>
                <a:gd name="T4" fmla="*/ 2033 w 2033"/>
                <a:gd name="T5" fmla="*/ 1489 h 1489"/>
                <a:gd name="T6" fmla="*/ 2033 w 2033"/>
                <a:gd name="T7" fmla="*/ 779 h 1489"/>
                <a:gd name="T8" fmla="*/ 377 w 2033"/>
                <a:gd name="T9" fmla="*/ 0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3" h="1489">
                  <a:moveTo>
                    <a:pt x="377" y="0"/>
                  </a:moveTo>
                  <a:lnTo>
                    <a:pt x="0" y="533"/>
                  </a:lnTo>
                  <a:lnTo>
                    <a:pt x="2033" y="1489"/>
                  </a:lnTo>
                  <a:lnTo>
                    <a:pt x="2033" y="779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AA9602"/>
            </a:solidFill>
            <a:ln>
              <a:solidFill>
                <a:srgbClr val="FCDD0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381A630-F065-4E05-985D-FB0BB8771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96" y="1700790"/>
              <a:ext cx="685460" cy="1333296"/>
            </a:xfrm>
            <a:custGeom>
              <a:avLst/>
              <a:gdLst>
                <a:gd name="T0" fmla="*/ 571 w 571"/>
                <a:gd name="T1" fmla="*/ 807 h 1074"/>
                <a:gd name="T2" fmla="*/ 0 w 571"/>
                <a:gd name="T3" fmla="*/ 0 h 1074"/>
                <a:gd name="T4" fmla="*/ 0 w 571"/>
                <a:gd name="T5" fmla="*/ 0 h 1074"/>
                <a:gd name="T6" fmla="*/ 0 w 571"/>
                <a:gd name="T7" fmla="*/ 1074 h 1074"/>
                <a:gd name="T8" fmla="*/ 571 w 571"/>
                <a:gd name="T9" fmla="*/ 807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1074">
                  <a:moveTo>
                    <a:pt x="571" y="80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74"/>
                  </a:lnTo>
                  <a:lnTo>
                    <a:pt x="571" y="807"/>
                  </a:lnTo>
                  <a:close/>
                </a:path>
              </a:pathLst>
            </a:custGeom>
            <a:solidFill>
              <a:srgbClr val="0055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88ECA57-1379-428B-9E4C-D20D8FB1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736" y="1700790"/>
              <a:ext cx="684260" cy="1333296"/>
            </a:xfrm>
            <a:custGeom>
              <a:avLst/>
              <a:gdLst>
                <a:gd name="T0" fmla="*/ 570 w 570"/>
                <a:gd name="T1" fmla="*/ 0 h 1074"/>
                <a:gd name="T2" fmla="*/ 0 w 570"/>
                <a:gd name="T3" fmla="*/ 807 h 1074"/>
                <a:gd name="T4" fmla="*/ 570 w 570"/>
                <a:gd name="T5" fmla="*/ 1074 h 1074"/>
                <a:gd name="T6" fmla="*/ 570 w 570"/>
                <a:gd name="T7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1074">
                  <a:moveTo>
                    <a:pt x="570" y="0"/>
                  </a:moveTo>
                  <a:lnTo>
                    <a:pt x="0" y="807"/>
                  </a:lnTo>
                  <a:lnTo>
                    <a:pt x="570" y="1074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3B70"/>
            </a:solidFill>
            <a:ln>
              <a:solidFill>
                <a:srgbClr val="0055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4F457-C600-4C0F-933E-3C309706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193" y="3754114"/>
              <a:ext cx="1852304" cy="1562959"/>
            </a:xfrm>
            <a:custGeom>
              <a:avLst/>
              <a:gdLst>
                <a:gd name="T0" fmla="*/ 0 w 1543"/>
                <a:gd name="T1" fmla="*/ 1259 h 1259"/>
                <a:gd name="T2" fmla="*/ 1543 w 1543"/>
                <a:gd name="T3" fmla="*/ 533 h 1259"/>
                <a:gd name="T4" fmla="*/ 1167 w 1543"/>
                <a:gd name="T5" fmla="*/ 0 h 1259"/>
                <a:gd name="T6" fmla="*/ 0 w 1543"/>
                <a:gd name="T7" fmla="*/ 549 h 1259"/>
                <a:gd name="T8" fmla="*/ 0 w 1543"/>
                <a:gd name="T9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3" h="1259">
                  <a:moveTo>
                    <a:pt x="0" y="1259"/>
                  </a:moveTo>
                  <a:lnTo>
                    <a:pt x="1543" y="533"/>
                  </a:lnTo>
                  <a:lnTo>
                    <a:pt x="1167" y="0"/>
                  </a:lnTo>
                  <a:lnTo>
                    <a:pt x="0" y="549"/>
                  </a:lnTo>
                  <a:lnTo>
                    <a:pt x="0" y="125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446A9F0-611A-40D3-9429-EA3C43423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292" y="3754114"/>
              <a:ext cx="1854705" cy="1562959"/>
            </a:xfrm>
            <a:custGeom>
              <a:avLst/>
              <a:gdLst>
                <a:gd name="T0" fmla="*/ 1545 w 1545"/>
                <a:gd name="T1" fmla="*/ 549 h 1259"/>
                <a:gd name="T2" fmla="*/ 376 w 1545"/>
                <a:gd name="T3" fmla="*/ 0 h 1259"/>
                <a:gd name="T4" fmla="*/ 0 w 1545"/>
                <a:gd name="T5" fmla="*/ 533 h 1259"/>
                <a:gd name="T6" fmla="*/ 1545 w 1545"/>
                <a:gd name="T7" fmla="*/ 1259 h 1259"/>
                <a:gd name="T8" fmla="*/ 1545 w 1545"/>
                <a:gd name="T9" fmla="*/ 54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5" h="1259">
                  <a:moveTo>
                    <a:pt x="1545" y="549"/>
                  </a:moveTo>
                  <a:lnTo>
                    <a:pt x="376" y="0"/>
                  </a:lnTo>
                  <a:lnTo>
                    <a:pt x="0" y="533"/>
                  </a:lnTo>
                  <a:lnTo>
                    <a:pt x="1545" y="1259"/>
                  </a:lnTo>
                  <a:lnTo>
                    <a:pt x="1545" y="54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C932350-FC67-41E4-BDC0-66FEECE54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96" y="2896286"/>
              <a:ext cx="1270082" cy="1281155"/>
            </a:xfrm>
            <a:custGeom>
              <a:avLst/>
              <a:gdLst>
                <a:gd name="T0" fmla="*/ 0 w 1058"/>
                <a:gd name="T1" fmla="*/ 1032 h 1032"/>
                <a:gd name="T2" fmla="*/ 1058 w 1058"/>
                <a:gd name="T3" fmla="*/ 535 h 1032"/>
                <a:gd name="T4" fmla="*/ 907 w 1058"/>
                <a:gd name="T5" fmla="*/ 322 h 1032"/>
                <a:gd name="T6" fmla="*/ 682 w 1058"/>
                <a:gd name="T7" fmla="*/ 0 h 1032"/>
                <a:gd name="T8" fmla="*/ 0 w 1058"/>
                <a:gd name="T9" fmla="*/ 322 h 1032"/>
                <a:gd name="T10" fmla="*/ 0 w 1058"/>
                <a:gd name="T11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032">
                  <a:moveTo>
                    <a:pt x="0" y="1032"/>
                  </a:moveTo>
                  <a:lnTo>
                    <a:pt x="1058" y="535"/>
                  </a:lnTo>
                  <a:lnTo>
                    <a:pt x="907" y="322"/>
                  </a:lnTo>
                  <a:lnTo>
                    <a:pt x="682" y="0"/>
                  </a:lnTo>
                  <a:lnTo>
                    <a:pt x="0" y="322"/>
                  </a:lnTo>
                  <a:lnTo>
                    <a:pt x="0" y="1032"/>
                  </a:lnTo>
                  <a:close/>
                </a:path>
              </a:pathLst>
            </a:custGeom>
            <a:solidFill>
              <a:srgbClr val="E31E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3550D28-5445-4D69-B7BA-76C3DF45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914" y="2896286"/>
              <a:ext cx="1270082" cy="1281155"/>
            </a:xfrm>
            <a:custGeom>
              <a:avLst/>
              <a:gdLst>
                <a:gd name="T0" fmla="*/ 1058 w 1058"/>
                <a:gd name="T1" fmla="*/ 322 h 1032"/>
                <a:gd name="T2" fmla="*/ 377 w 1058"/>
                <a:gd name="T3" fmla="*/ 0 h 1032"/>
                <a:gd name="T4" fmla="*/ 0 w 1058"/>
                <a:gd name="T5" fmla="*/ 535 h 1032"/>
                <a:gd name="T6" fmla="*/ 1058 w 1058"/>
                <a:gd name="T7" fmla="*/ 1032 h 1032"/>
                <a:gd name="T8" fmla="*/ 1058 w 1058"/>
                <a:gd name="T9" fmla="*/ 32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" h="1032">
                  <a:moveTo>
                    <a:pt x="1058" y="322"/>
                  </a:moveTo>
                  <a:lnTo>
                    <a:pt x="377" y="0"/>
                  </a:lnTo>
                  <a:lnTo>
                    <a:pt x="0" y="535"/>
                  </a:lnTo>
                  <a:lnTo>
                    <a:pt x="1058" y="1032"/>
                  </a:lnTo>
                  <a:lnTo>
                    <a:pt x="1058" y="322"/>
                  </a:lnTo>
                  <a:close/>
                </a:path>
              </a:pathLst>
            </a:custGeom>
            <a:solidFill>
              <a:srgbClr val="AE161D"/>
            </a:solidFill>
            <a:ln>
              <a:solidFill>
                <a:srgbClr val="E31E2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B6A4447E-925C-48C9-BE62-85933208A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6347" y="5236381"/>
              <a:ext cx="497793" cy="19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04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" name="Rectangle 49">
              <a:extLst>
                <a:ext uri="{FF2B5EF4-FFF2-40B4-BE49-F238E27FC236}">
                  <a16:creationId xmlns:a16="http://schemas.microsoft.com/office/drawing/2014/main" id="{852426E4-4D6D-4E32-85FC-EC876DD72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224" y="4299102"/>
              <a:ext cx="497793" cy="19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03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8" name="Rectangle 50">
              <a:extLst>
                <a:ext uri="{FF2B5EF4-FFF2-40B4-BE49-F238E27FC236}">
                  <a16:creationId xmlns:a16="http://schemas.microsoft.com/office/drawing/2014/main" id="{35B58FF1-E46D-40EC-995E-FD3B3BA6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5699" y="3361822"/>
              <a:ext cx="497793" cy="19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02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686FDB6A-453D-4E8C-BA58-CE6F4DDB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776" y="2427026"/>
              <a:ext cx="497793" cy="19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01</a:t>
              </a:r>
              <a:endParaRPr kumimoji="0" lang="en-US" sz="1200" b="0" i="0" u="none" strike="noStrike" cap="none" normalizeH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" name="Rectangle 56">
              <a:extLst>
                <a:ext uri="{FF2B5EF4-FFF2-40B4-BE49-F238E27FC236}">
                  <a16:creationId xmlns:a16="http://schemas.microsoft.com/office/drawing/2014/main" id="{2765630A-B1C3-4948-9849-85E4063BD8F7}"/>
                </a:ext>
              </a:extLst>
            </p:cNvPr>
            <p:cNvSpPr/>
            <p:nvPr/>
          </p:nvSpPr>
          <p:spPr>
            <a:xfrm flipH="1">
              <a:off x="84500" y="1881233"/>
              <a:ext cx="3946725" cy="9328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sl-SI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Definitions and Standards in EQF Recommendation, Diploma Supplement, Europass Recommendation, etc. supplemented by glossaries for additional terms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C015A7F7-05CD-472A-8EEA-7D6F73311E6E}"/>
                </a:ext>
              </a:extLst>
            </p:cNvPr>
            <p:cNvSpPr/>
            <p:nvPr/>
          </p:nvSpPr>
          <p:spPr>
            <a:xfrm flipH="1">
              <a:off x="0" y="1539256"/>
              <a:ext cx="40312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sl-SI" b="1" dirty="0">
                  <a:solidFill>
                    <a:srgbClr val="0055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 European Information Model</a:t>
              </a:r>
              <a:endParaRPr lang="en-US" b="1" dirty="0">
                <a:solidFill>
                  <a:srgbClr val="0055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83EC4D3C-27A8-4E71-A114-216B22BD2A18}"/>
                </a:ext>
              </a:extLst>
            </p:cNvPr>
            <p:cNvSpPr/>
            <p:nvPr/>
          </p:nvSpPr>
          <p:spPr>
            <a:xfrm>
              <a:off x="8789376" y="4616950"/>
              <a:ext cx="3318123" cy="9328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sl-SI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National, Regional or Sectoral extensions of the data model &amp; application profiles to deal with specific use cases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6DB58019-21C2-468E-BE55-9C39D6783D7E}"/>
                </a:ext>
              </a:extLst>
            </p:cNvPr>
            <p:cNvSpPr/>
            <p:nvPr/>
          </p:nvSpPr>
          <p:spPr>
            <a:xfrm>
              <a:off x="8789376" y="4286993"/>
              <a:ext cx="26672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l-SI" b="1" dirty="0">
                  <a:solidFill>
                    <a:srgbClr val="FCDD0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 Extensions</a:t>
              </a:r>
              <a:endParaRPr lang="en-US" sz="1100" b="1" dirty="0">
                <a:solidFill>
                  <a:srgbClr val="FCD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60">
              <a:extLst>
                <a:ext uri="{FF2B5EF4-FFF2-40B4-BE49-F238E27FC236}">
                  <a16:creationId xmlns:a16="http://schemas.microsoft.com/office/drawing/2014/main" id="{544D17E2-D08E-453F-BBDD-7C61F3D24742}"/>
                </a:ext>
              </a:extLst>
            </p:cNvPr>
            <p:cNvSpPr/>
            <p:nvPr/>
          </p:nvSpPr>
          <p:spPr>
            <a:xfrm>
              <a:off x="8436440" y="2559055"/>
              <a:ext cx="3671059" cy="9328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sl-SI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Linked Open Data publication of concepts to be used in educational and employment use cases throughout Europe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61">
              <a:extLst>
                <a:ext uri="{FF2B5EF4-FFF2-40B4-BE49-F238E27FC236}">
                  <a16:creationId xmlns:a16="http://schemas.microsoft.com/office/drawing/2014/main" id="{09F4354C-4ABB-41EA-85DE-ACDFA21A1035}"/>
                </a:ext>
              </a:extLst>
            </p:cNvPr>
            <p:cNvSpPr/>
            <p:nvPr/>
          </p:nvSpPr>
          <p:spPr>
            <a:xfrm>
              <a:off x="8396749" y="2229100"/>
              <a:ext cx="37107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l-SI" b="1" dirty="0">
                  <a:solidFill>
                    <a:srgbClr val="E31E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 European Learning Model</a:t>
              </a:r>
              <a:endParaRPr lang="en-US" b="1" dirty="0">
                <a:solidFill>
                  <a:srgbClr val="E31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62">
              <a:extLst>
                <a:ext uri="{FF2B5EF4-FFF2-40B4-BE49-F238E27FC236}">
                  <a16:creationId xmlns:a16="http://schemas.microsoft.com/office/drawing/2014/main" id="{94DA1F9C-B1F1-47BE-A039-FF0D4A566E6B}"/>
                </a:ext>
              </a:extLst>
            </p:cNvPr>
            <p:cNvSpPr/>
            <p:nvPr/>
          </p:nvSpPr>
          <p:spPr>
            <a:xfrm flipH="1">
              <a:off x="139015" y="3777616"/>
              <a:ext cx="3636255" cy="9328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sl-SI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Specific sets of rules for publishing </a:t>
              </a:r>
              <a:r>
                <a:rPr lang="sl-SI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learning</a:t>
              </a:r>
              <a:r>
                <a:rPr lang="sl-SI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l-SI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opportunities</a:t>
              </a:r>
              <a:r>
                <a:rPr lang="sl-SI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qualifications, accreditations and credentials in Europass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7A0B8E5C-147D-450A-AF6A-72C2A2CA8DD0}"/>
                </a:ext>
              </a:extLst>
            </p:cNvPr>
            <p:cNvSpPr/>
            <p:nvPr/>
          </p:nvSpPr>
          <p:spPr>
            <a:xfrm flipH="1">
              <a:off x="416719" y="3447662"/>
              <a:ext cx="33607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sl-SI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 Application Profiles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8861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E0B9C-85C9-47F3-B7D3-730D8E71DF14}"/>
              </a:ext>
            </a:extLst>
          </p:cNvPr>
          <p:cNvSpPr txBox="1"/>
          <p:nvPr/>
        </p:nvSpPr>
        <p:spPr>
          <a:xfrm>
            <a:off x="1479755" y="2271761"/>
            <a:ext cx="9232490" cy="2314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 err="1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VocBench</a:t>
            </a: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 Use-case: Management of </a:t>
            </a:r>
            <a:r>
              <a:rPr kumimoji="0" lang="fr-FR" sz="4800" b="0" i="0" u="none" strike="noStrike" cap="none" spc="0" normalizeH="0" baseline="0" dirty="0" err="1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controlled</a:t>
            </a: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fr-FR" sz="4800" b="0" i="0" u="none" strike="noStrike" cap="none" spc="0" normalizeH="0" baseline="0" dirty="0" err="1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vocabularies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4494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65601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05B4-1DF8-4161-9330-90713713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43712-4441-41F0-A5CA-377B124B3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Same as the data models the Europass controlled vocabularies aim to be interoperable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The controlled vocabularies are published for alignment among:</a:t>
            </a:r>
          </a:p>
          <a:p>
            <a:pPr lvl="4" indent="0">
              <a:lnSpc>
                <a:spcPct val="200000"/>
              </a:lnSpc>
            </a:pPr>
            <a:r>
              <a:rPr lang="en-GB" sz="1800" dirty="0"/>
              <a:t>             - </a:t>
            </a:r>
            <a:r>
              <a:rPr lang="en-GB" sz="1800" b="1" dirty="0"/>
              <a:t>Individual services of Europass: </a:t>
            </a:r>
            <a:r>
              <a:rPr lang="en-GB" sz="1800" dirty="0"/>
              <a:t>to align the used reference among them</a:t>
            </a:r>
          </a:p>
          <a:p>
            <a:pPr lvl="4" indent="0">
              <a:lnSpc>
                <a:spcPct val="200000"/>
              </a:lnSpc>
            </a:pPr>
            <a:r>
              <a:rPr lang="en-GB" sz="1800" dirty="0"/>
              <a:t>             - </a:t>
            </a:r>
            <a:r>
              <a:rPr lang="en-GB" sz="1800" b="1" dirty="0"/>
              <a:t>End-users: </a:t>
            </a:r>
            <a:r>
              <a:rPr lang="en-GB" sz="1800" dirty="0"/>
              <a:t>describe their experiences, personal information or skills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             - </a:t>
            </a:r>
            <a:r>
              <a:rPr lang="en-US" sz="1800" b="1" dirty="0"/>
              <a:t>Stakeholders: </a:t>
            </a:r>
            <a:r>
              <a:rPr lang="en-US" sz="1800" dirty="0"/>
              <a:t>gain a common understanding across used languages</a:t>
            </a:r>
          </a:p>
          <a:p>
            <a:pPr>
              <a:lnSpc>
                <a:spcPct val="200000"/>
              </a:lnSpc>
            </a:pP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2832-6430-4AB1-9685-7E7DF9787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183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05B4-1DF8-4161-9330-90713713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controlled vocabularies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43712-4441-41F0-A5CA-377B124B3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/>
              <a:t>In-house vocabularies, developed and managed by Europass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/>
              <a:t>Vocabularies originating elsewhere but managed by Europass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/>
              <a:t>EC Managed vocabularies, authored and managed by the EC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/>
              <a:t>Third-party managed vocabularies, authored and/or managed by third parties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2832-6430-4AB1-9685-7E7DF9787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3988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05B4-1DF8-4161-9330-90713713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err="1"/>
              <a:t>VocBench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43712-4441-41F0-A5CA-377B124B3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719" y="2035969"/>
            <a:ext cx="6220055" cy="40183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All Europass-managed vocabularies are created and maintained using </a:t>
            </a:r>
            <a:r>
              <a:rPr lang="en-US" sz="1800" dirty="0" err="1"/>
              <a:t>VocBench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results are published under Europass (and ESCO) Business Collections</a:t>
            </a:r>
            <a:r>
              <a:rPr lang="en-US" sz="1800" baseline="30000" dirty="0"/>
              <a:t>[6] [7]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maintenance is consisting of manual interventions and bulk imports of data (e.g., for translations of the data)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2832-6430-4AB1-9685-7E7DF97879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9528C-0F52-4E10-9EC9-CA449E5146B1}"/>
              </a:ext>
            </a:extLst>
          </p:cNvPr>
          <p:cNvSpPr txBox="1"/>
          <p:nvPr/>
        </p:nvSpPr>
        <p:spPr>
          <a:xfrm>
            <a:off x="6191480" y="6040154"/>
            <a:ext cx="5250426" cy="437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[6] https://op.europa.eu/en/web/eu-vocabularies/europasstables</a:t>
            </a:r>
          </a:p>
          <a:p>
            <a:pPr algn="r" hangingPunct="0"/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[7] https://op.europa.eu/en/web/eu-vocabularies/esco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328C0-1B89-415D-A546-E7EBA1F2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354" y="1451420"/>
            <a:ext cx="4444353" cy="31833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DFC17-00A4-421B-B949-09090959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716" y="1827036"/>
            <a:ext cx="3697366" cy="35795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322635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COLOR_TAG" val="#4F81BD"/>
  <p:tag name="POWER_USER_PPT_AGENDA_PRESENTATION_DIVIDERS_CHECKED_TAG" val="0"/>
  <p:tag name="POWER_USER_PPT_AGENDA_PRESENTATION_TABLE_OF_CONTENT_CHECKED_TAG" val="1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B. BURIAN 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3.xml><?xml version="1.0" encoding="utf-8"?>
<a:theme xmlns:a="http://schemas.openxmlformats.org/drawingml/2006/main" name="1_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4.xml><?xml version="1.0" encoding="utf-8"?>
<a:theme xmlns:a="http://schemas.openxmlformats.org/drawingml/2006/main" name="9_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5.xml><?xml version="1.0" encoding="utf-8"?>
<a:theme xmlns:a="http://schemas.openxmlformats.org/drawingml/2006/main" name="17_EC-template">
  <a:themeElements>
    <a:clrScheme name="Custom 1">
      <a:dk1>
        <a:srgbClr val="FFFFFF"/>
      </a:dk1>
      <a:lt1>
        <a:srgbClr val="004494"/>
      </a:lt1>
      <a:dk2>
        <a:srgbClr val="A7A7A7"/>
      </a:dk2>
      <a:lt2>
        <a:srgbClr val="535353"/>
      </a:lt2>
      <a:accent1>
        <a:srgbClr val="3F85C1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4494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A²_powerpoint.potx [Read-Only]" id="{7205C11F-0D12-4F59-BFAC-C4B0F5FE284B}" vid="{9A7CC786-56E4-4E93-8396-3DA3AA2DADC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3F0D276-A4FC-47F2-894D-239E76271121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3FA04B311E134B98092DECD4A8775F" ma:contentTypeVersion="10" ma:contentTypeDescription="Crear nuevo documento." ma:contentTypeScope="" ma:versionID="6044b14d9325a18de680c26dd09abd7e">
  <xsd:schema xmlns:xsd="http://www.w3.org/2001/XMLSchema" xmlns:xs="http://www.w3.org/2001/XMLSchema" xmlns:p="http://schemas.microsoft.com/office/2006/metadata/properties" xmlns:ns2="09b1bb0f-bf34-4a23-836e-d77e32502f3e" targetNamespace="http://schemas.microsoft.com/office/2006/metadata/properties" ma:root="true" ma:fieldsID="4d749086bdbb59353e0217ab47a1e38d" ns2:_="">
    <xsd:import namespace="09b1bb0f-bf34-4a23-836e-d77e32502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1bb0f-bf34-4a23-836e-d77e3250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C2EE7-5341-4418-9C2F-C3582229A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b1bb0f-bf34-4a23-836e-d77e32502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F9527F-9A10-4512-88A6-1A61382AE9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A93E73-7409-449E-87AE-924AE3E3D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668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Courier New</vt:lpstr>
      <vt:lpstr>EC Square Sans Pro</vt:lpstr>
      <vt:lpstr>Helvetica</vt:lpstr>
      <vt:lpstr>Helvetica Neue</vt:lpstr>
      <vt:lpstr>Verdana</vt:lpstr>
      <vt:lpstr>16B. BURIAN new template</vt:lpstr>
      <vt:lpstr>EC-template</vt:lpstr>
      <vt:lpstr>1_EC-template</vt:lpstr>
      <vt:lpstr>9_EC-template</vt:lpstr>
      <vt:lpstr>17_EC-template</vt:lpstr>
      <vt:lpstr>Diapositiva de think-cell</vt:lpstr>
      <vt:lpstr>PowerPoint Presentation</vt:lpstr>
      <vt:lpstr>PowerPoint Presentation</vt:lpstr>
      <vt:lpstr>Europass: Overview</vt:lpstr>
      <vt:lpstr>Europass: Data Modelling</vt:lpstr>
      <vt:lpstr>Europass: Modelling structure</vt:lpstr>
      <vt:lpstr>PowerPoint Presentation</vt:lpstr>
      <vt:lpstr>Introduction</vt:lpstr>
      <vt:lpstr>Type of controlled vocabularies</vt:lpstr>
      <vt:lpstr>Role of VocBench</vt:lpstr>
      <vt:lpstr>PowerPoint Presentation</vt:lpstr>
      <vt:lpstr>VocBench Use-case: Benefits</vt:lpstr>
      <vt:lpstr>VocBench Use-case: Benefits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CAMSS</dc:title>
  <dc:creator>Elien Hertveldt</dc:creator>
  <cp:lastModifiedBy>jan forster</cp:lastModifiedBy>
  <cp:revision>3</cp:revision>
  <cp:lastPrinted>2018-06-26T10:02:01Z</cp:lastPrinted>
  <dcterms:created xsi:type="dcterms:W3CDTF">2016-09-12T12:31:58Z</dcterms:created>
  <dcterms:modified xsi:type="dcterms:W3CDTF">2022-03-30T07:48:09Z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0x010100AB3FA04B311E134B98092DECD4A8775F</vt:lpwstr>
  </property>
  <property fmtid="{D5CDD505-2E9C-101B-9397-08002B2CF9AE}" pid="3" name="_dlc_DocIdItemGuid">
    <vt:lpwstr>5219d683-a087-4781-bf56-561800d67e3d</vt:lpwstr>
  </property>
</Properties>
</file>